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8" r:id="rId1"/>
  </p:sldMasterIdLst>
  <p:notesMasterIdLst>
    <p:notesMasterId r:id="rId93"/>
  </p:notesMasterIdLst>
  <p:sldIdLst>
    <p:sldId id="256" r:id="rId2"/>
    <p:sldId id="285" r:id="rId3"/>
    <p:sldId id="380" r:id="rId4"/>
    <p:sldId id="381" r:id="rId5"/>
    <p:sldId id="382" r:id="rId6"/>
    <p:sldId id="383" r:id="rId7"/>
    <p:sldId id="384" r:id="rId8"/>
    <p:sldId id="385" r:id="rId9"/>
    <p:sldId id="386" r:id="rId10"/>
    <p:sldId id="387" r:id="rId11"/>
    <p:sldId id="324" r:id="rId12"/>
    <p:sldId id="325" r:id="rId13"/>
    <p:sldId id="326" r:id="rId14"/>
    <p:sldId id="327" r:id="rId15"/>
    <p:sldId id="328" r:id="rId16"/>
    <p:sldId id="398" r:id="rId17"/>
    <p:sldId id="388" r:id="rId18"/>
    <p:sldId id="389" r:id="rId19"/>
    <p:sldId id="393" r:id="rId20"/>
    <p:sldId id="396" r:id="rId21"/>
    <p:sldId id="392" r:id="rId22"/>
    <p:sldId id="397" r:id="rId23"/>
    <p:sldId id="394" r:id="rId24"/>
    <p:sldId id="284" r:id="rId25"/>
    <p:sldId id="390" r:id="rId26"/>
    <p:sldId id="399" r:id="rId27"/>
    <p:sldId id="400" r:id="rId28"/>
    <p:sldId id="401" r:id="rId29"/>
    <p:sldId id="402" r:id="rId30"/>
    <p:sldId id="286" r:id="rId31"/>
    <p:sldId id="391" r:id="rId32"/>
    <p:sldId id="331" r:id="rId33"/>
    <p:sldId id="330" r:id="rId34"/>
    <p:sldId id="335" r:id="rId35"/>
    <p:sldId id="336" r:id="rId36"/>
    <p:sldId id="337" r:id="rId37"/>
    <p:sldId id="338" r:id="rId38"/>
    <p:sldId id="342" r:id="rId39"/>
    <p:sldId id="288" r:id="rId40"/>
    <p:sldId id="263" r:id="rId41"/>
    <p:sldId id="343" r:id="rId42"/>
    <p:sldId id="344" r:id="rId43"/>
    <p:sldId id="257" r:id="rId44"/>
    <p:sldId id="265" r:id="rId45"/>
    <p:sldId id="266" r:id="rId46"/>
    <p:sldId id="258" r:id="rId47"/>
    <p:sldId id="259" r:id="rId48"/>
    <p:sldId id="282" r:id="rId49"/>
    <p:sldId id="279" r:id="rId50"/>
    <p:sldId id="269" r:id="rId51"/>
    <p:sldId id="270" r:id="rId52"/>
    <p:sldId id="271" r:id="rId53"/>
    <p:sldId id="272" r:id="rId54"/>
    <p:sldId id="280" r:id="rId55"/>
    <p:sldId id="274" r:id="rId56"/>
    <p:sldId id="275" r:id="rId57"/>
    <p:sldId id="277" r:id="rId58"/>
    <p:sldId id="278" r:id="rId59"/>
    <p:sldId id="289" r:id="rId60"/>
    <p:sldId id="290" r:id="rId61"/>
    <p:sldId id="291" r:id="rId62"/>
    <p:sldId id="292" r:id="rId63"/>
    <p:sldId id="293" r:id="rId64"/>
    <p:sldId id="294" r:id="rId65"/>
    <p:sldId id="295" r:id="rId66"/>
    <p:sldId id="296" r:id="rId67"/>
    <p:sldId id="297" r:id="rId68"/>
    <p:sldId id="298" r:id="rId69"/>
    <p:sldId id="299" r:id="rId70"/>
    <p:sldId id="312" r:id="rId71"/>
    <p:sldId id="313" r:id="rId72"/>
    <p:sldId id="314" r:id="rId73"/>
    <p:sldId id="315" r:id="rId74"/>
    <p:sldId id="316" r:id="rId75"/>
    <p:sldId id="317" r:id="rId76"/>
    <p:sldId id="318" r:id="rId77"/>
    <p:sldId id="319" r:id="rId78"/>
    <p:sldId id="320" r:id="rId79"/>
    <p:sldId id="321" r:id="rId80"/>
    <p:sldId id="322" r:id="rId81"/>
    <p:sldId id="345" r:id="rId82"/>
    <p:sldId id="347" r:id="rId83"/>
    <p:sldId id="348" r:id="rId84"/>
    <p:sldId id="357" r:id="rId85"/>
    <p:sldId id="349" r:id="rId86"/>
    <p:sldId id="358" r:id="rId87"/>
    <p:sldId id="350" r:id="rId88"/>
    <p:sldId id="351" r:id="rId89"/>
    <p:sldId id="352" r:id="rId90"/>
    <p:sldId id="359" r:id="rId91"/>
    <p:sldId id="403"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72" autoAdjust="0"/>
    <p:restoredTop sz="92210" autoAdjust="0"/>
  </p:normalViewPr>
  <p:slideViewPr>
    <p:cSldViewPr>
      <p:cViewPr varScale="1">
        <p:scale>
          <a:sx n="114" d="100"/>
          <a:sy n="114" d="100"/>
        </p:scale>
        <p:origin x="2000"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4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9.wmf"/><Relationship Id="rId2" Type="http://schemas.openxmlformats.org/officeDocument/2006/relationships/image" Target="../media/image64.wmf"/><Relationship Id="rId1" Type="http://schemas.openxmlformats.org/officeDocument/2006/relationships/image" Target="../media/image63.wmf"/><Relationship Id="rId6" Type="http://schemas.openxmlformats.org/officeDocument/2006/relationships/image" Target="../media/image68.wmf"/><Relationship Id="rId5" Type="http://schemas.openxmlformats.org/officeDocument/2006/relationships/image" Target="../media/image67.wmf"/><Relationship Id="rId4" Type="http://schemas.openxmlformats.org/officeDocument/2006/relationships/image" Target="../media/image66.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4" Type="http://schemas.openxmlformats.org/officeDocument/2006/relationships/image" Target="../media/image8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91.wmf"/><Relationship Id="rId1" Type="http://schemas.openxmlformats.org/officeDocument/2006/relationships/image" Target="../media/image90.wmf"/><Relationship Id="rId6" Type="http://schemas.openxmlformats.org/officeDocument/2006/relationships/image" Target="../media/image94.wmf"/><Relationship Id="rId5" Type="http://schemas.openxmlformats.org/officeDocument/2006/relationships/image" Target="../media/image93.wmf"/><Relationship Id="rId4" Type="http://schemas.openxmlformats.org/officeDocument/2006/relationships/image" Target="../media/image9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4" Type="http://schemas.openxmlformats.org/officeDocument/2006/relationships/image" Target="../media/image9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 Id="rId5" Type="http://schemas.openxmlformats.org/officeDocument/2006/relationships/image" Target="../media/image103.wmf"/><Relationship Id="rId4" Type="http://schemas.openxmlformats.org/officeDocument/2006/relationships/image" Target="../media/image102.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6.wmf"/><Relationship Id="rId7" Type="http://schemas.openxmlformats.org/officeDocument/2006/relationships/image" Target="../media/image110.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1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4" Type="http://schemas.openxmlformats.org/officeDocument/2006/relationships/image" Target="../media/image12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4" Type="http://schemas.openxmlformats.org/officeDocument/2006/relationships/image" Target="../media/image124.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6" Type="http://schemas.openxmlformats.org/officeDocument/2006/relationships/image" Target="../media/image130.wmf"/><Relationship Id="rId5" Type="http://schemas.openxmlformats.org/officeDocument/2006/relationships/image" Target="../media/image129.wmf"/><Relationship Id="rId4" Type="http://schemas.openxmlformats.org/officeDocument/2006/relationships/image" Target="../media/image128.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2.wmf"/><Relationship Id="rId1" Type="http://schemas.openxmlformats.org/officeDocument/2006/relationships/image" Target="../media/image131.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34.wmf"/><Relationship Id="rId1" Type="http://schemas.openxmlformats.org/officeDocument/2006/relationships/image" Target="../media/image13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36.wmf"/><Relationship Id="rId2" Type="http://schemas.openxmlformats.org/officeDocument/2006/relationships/image" Target="../media/image134.wmf"/><Relationship Id="rId1" Type="http://schemas.openxmlformats.org/officeDocument/2006/relationships/image" Target="../media/image135.wmf"/><Relationship Id="rId4" Type="http://schemas.openxmlformats.org/officeDocument/2006/relationships/image" Target="../media/image137.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5.wmf"/><Relationship Id="rId4" Type="http://schemas.openxmlformats.org/officeDocument/2006/relationships/image" Target="../media/image14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 Id="rId4" Type="http://schemas.openxmlformats.org/officeDocument/2006/relationships/image" Target="../media/image143.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image" Target="../media/image145.wmf"/><Relationship Id="rId1" Type="http://schemas.openxmlformats.org/officeDocument/2006/relationships/image" Target="../media/image14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image" Target="../media/image147.wmf"/><Relationship Id="rId1" Type="http://schemas.openxmlformats.org/officeDocument/2006/relationships/image" Target="../media/image146.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image" Target="../media/image150.wmf"/><Relationship Id="rId7" Type="http://schemas.openxmlformats.org/officeDocument/2006/relationships/image" Target="../media/image14.wmf"/><Relationship Id="rId2" Type="http://schemas.openxmlformats.org/officeDocument/2006/relationships/image" Target="../media/image149.wmf"/><Relationship Id="rId1" Type="http://schemas.openxmlformats.org/officeDocument/2006/relationships/image" Target="../media/image148.wmf"/><Relationship Id="rId6" Type="http://schemas.openxmlformats.org/officeDocument/2006/relationships/image" Target="../media/image153.wmf"/><Relationship Id="rId5" Type="http://schemas.openxmlformats.org/officeDocument/2006/relationships/image" Target="../media/image152.wmf"/><Relationship Id="rId10" Type="http://schemas.openxmlformats.org/officeDocument/2006/relationships/image" Target="../media/image156.wmf"/><Relationship Id="rId4" Type="http://schemas.openxmlformats.org/officeDocument/2006/relationships/image" Target="../media/image151.wmf"/><Relationship Id="rId9" Type="http://schemas.openxmlformats.org/officeDocument/2006/relationships/image" Target="../media/image15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58.wmf"/><Relationship Id="rId7" Type="http://schemas.openxmlformats.org/officeDocument/2006/relationships/image" Target="../media/image162.wmf"/><Relationship Id="rId2" Type="http://schemas.openxmlformats.org/officeDocument/2006/relationships/image" Target="../media/image157.wmf"/><Relationship Id="rId1" Type="http://schemas.openxmlformats.org/officeDocument/2006/relationships/image" Target="../media/image14.wmf"/><Relationship Id="rId6" Type="http://schemas.openxmlformats.org/officeDocument/2006/relationships/image" Target="../media/image161.wmf"/><Relationship Id="rId5" Type="http://schemas.openxmlformats.org/officeDocument/2006/relationships/image" Target="../media/image160.wmf"/><Relationship Id="rId4" Type="http://schemas.openxmlformats.org/officeDocument/2006/relationships/image" Target="../media/image159.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wmf"/><Relationship Id="rId1" Type="http://schemas.openxmlformats.org/officeDocument/2006/relationships/image" Target="../media/image16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8.wmf"/><Relationship Id="rId4" Type="http://schemas.openxmlformats.org/officeDocument/2006/relationships/image" Target="../media/image171.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image" Target="../media/image177.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image" Target="../media/image180.wmf"/><Relationship Id="rId1" Type="http://schemas.openxmlformats.org/officeDocument/2006/relationships/image" Target="../media/image179.wmf"/><Relationship Id="rId4" Type="http://schemas.openxmlformats.org/officeDocument/2006/relationships/image" Target="../media/image18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image" Target="../media/image184.wmf"/><Relationship Id="rId1" Type="http://schemas.openxmlformats.org/officeDocument/2006/relationships/image" Target="../media/image183.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4.wmf"/><Relationship Id="rId1" Type="http://schemas.openxmlformats.org/officeDocument/2006/relationships/image" Target="../media/image193.wmf"/><Relationship Id="rId6" Type="http://schemas.openxmlformats.org/officeDocument/2006/relationships/image" Target="../media/image198.wmf"/><Relationship Id="rId5" Type="http://schemas.openxmlformats.org/officeDocument/2006/relationships/image" Target="../media/image197.wmf"/><Relationship Id="rId4" Type="http://schemas.openxmlformats.org/officeDocument/2006/relationships/image" Target="../media/image196.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image" Target="../media/image200.wmf"/><Relationship Id="rId1" Type="http://schemas.openxmlformats.org/officeDocument/2006/relationships/image" Target="../media/image199.wmf"/><Relationship Id="rId5" Type="http://schemas.openxmlformats.org/officeDocument/2006/relationships/image" Target="../media/image203.wmf"/><Relationship Id="rId4" Type="http://schemas.openxmlformats.org/officeDocument/2006/relationships/image" Target="../media/image202.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205.wmf"/><Relationship Id="rId1" Type="http://schemas.openxmlformats.org/officeDocument/2006/relationships/image" Target="../media/image204.wmf"/><Relationship Id="rId4" Type="http://schemas.openxmlformats.org/officeDocument/2006/relationships/image" Target="../media/image207.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10.wmf"/><Relationship Id="rId2" Type="http://schemas.openxmlformats.org/officeDocument/2006/relationships/image" Target="../media/image209.wmf"/><Relationship Id="rId1" Type="http://schemas.openxmlformats.org/officeDocument/2006/relationships/image" Target="../media/image208.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 Id="rId4" Type="http://schemas.openxmlformats.org/officeDocument/2006/relationships/image" Target="../media/image213.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image" Target="../media/image217.wmf"/><Relationship Id="rId1" Type="http://schemas.openxmlformats.org/officeDocument/2006/relationships/image" Target="../media/image216.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20.w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1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55.wmf"/><Relationship Id="rId1" Type="http://schemas.openxmlformats.org/officeDocument/2006/relationships/image" Target="../media/image54.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 Id="rId9"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9DCE7A-96B0-468E-9976-60D4CB5D73B6}" type="datetimeFigureOut">
              <a:rPr lang="en-US" smtClean="0"/>
              <a:pPr/>
              <a:t>11/28/19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01DC3C-04B5-4631-8E26-4420383960E5}" type="slidenum">
              <a:rPr lang="en-US" smtClean="0"/>
              <a:pPr/>
              <a:t>‹#›</a:t>
            </a:fld>
            <a:endParaRPr lang="en-US"/>
          </a:p>
        </p:txBody>
      </p:sp>
    </p:spTree>
    <p:extLst>
      <p:ext uri="{BB962C8B-B14F-4D97-AF65-F5344CB8AC3E}">
        <p14:creationId xmlns:p14="http://schemas.microsoft.com/office/powerpoint/2010/main" val="180776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1</a:t>
            </a:fld>
            <a:endParaRPr lang="en-US"/>
          </a:p>
        </p:txBody>
      </p:sp>
    </p:spTree>
    <p:extLst>
      <p:ext uri="{BB962C8B-B14F-4D97-AF65-F5344CB8AC3E}">
        <p14:creationId xmlns:p14="http://schemas.microsoft.com/office/powerpoint/2010/main" val="915673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BCD5B6-A86D-4335-B18F-2B1D790EF4C0}" type="slidenum">
              <a:rPr lang="en-US" smtClean="0"/>
              <a:pPr/>
              <a:t>50</a:t>
            </a:fld>
            <a:endParaRPr lang="en-US"/>
          </a:p>
        </p:txBody>
      </p:sp>
    </p:spTree>
    <p:extLst>
      <p:ext uri="{BB962C8B-B14F-4D97-AF65-F5344CB8AC3E}">
        <p14:creationId xmlns:p14="http://schemas.microsoft.com/office/powerpoint/2010/main" val="192562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BCD5B6-A86D-4335-B18F-2B1D790EF4C0}" type="slidenum">
              <a:rPr lang="en-US" smtClean="0"/>
              <a:pPr/>
              <a:t>51</a:t>
            </a:fld>
            <a:endParaRPr lang="en-US"/>
          </a:p>
        </p:txBody>
      </p:sp>
    </p:spTree>
    <p:extLst>
      <p:ext uri="{BB962C8B-B14F-4D97-AF65-F5344CB8AC3E}">
        <p14:creationId xmlns:p14="http://schemas.microsoft.com/office/powerpoint/2010/main" val="13951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BCD5B6-A86D-4335-B18F-2B1D790EF4C0}" type="slidenum">
              <a:rPr lang="en-US" smtClean="0"/>
              <a:pPr/>
              <a:t>52</a:t>
            </a:fld>
            <a:endParaRPr lang="en-US"/>
          </a:p>
        </p:txBody>
      </p:sp>
    </p:spTree>
    <p:extLst>
      <p:ext uri="{BB962C8B-B14F-4D97-AF65-F5344CB8AC3E}">
        <p14:creationId xmlns:p14="http://schemas.microsoft.com/office/powerpoint/2010/main" val="184046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BCD5B6-A86D-4335-B18F-2B1D790EF4C0}" type="slidenum">
              <a:rPr lang="en-US" smtClean="0"/>
              <a:pPr/>
              <a:t>53</a:t>
            </a:fld>
            <a:endParaRPr lang="en-US"/>
          </a:p>
        </p:txBody>
      </p:sp>
    </p:spTree>
    <p:extLst>
      <p:ext uri="{BB962C8B-B14F-4D97-AF65-F5344CB8AC3E}">
        <p14:creationId xmlns:p14="http://schemas.microsoft.com/office/powerpoint/2010/main" val="1874088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BCD5B6-A86D-4335-B18F-2B1D790EF4C0}" type="slidenum">
              <a:rPr lang="en-US" smtClean="0"/>
              <a:pPr/>
              <a:t>54</a:t>
            </a:fld>
            <a:endParaRPr lang="en-US"/>
          </a:p>
        </p:txBody>
      </p:sp>
    </p:spTree>
    <p:extLst>
      <p:ext uri="{BB962C8B-B14F-4D97-AF65-F5344CB8AC3E}">
        <p14:creationId xmlns:p14="http://schemas.microsoft.com/office/powerpoint/2010/main" val="66633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BCD5B6-A86D-4335-B18F-2B1D790EF4C0}" type="slidenum">
              <a:rPr lang="en-US" smtClean="0"/>
              <a:pPr/>
              <a:t>55</a:t>
            </a:fld>
            <a:endParaRPr lang="en-US"/>
          </a:p>
        </p:txBody>
      </p:sp>
    </p:spTree>
    <p:extLst>
      <p:ext uri="{BB962C8B-B14F-4D97-AF65-F5344CB8AC3E}">
        <p14:creationId xmlns:p14="http://schemas.microsoft.com/office/powerpoint/2010/main" val="2062776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56</a:t>
            </a:fld>
            <a:endParaRPr lang="en-US"/>
          </a:p>
        </p:txBody>
      </p:sp>
    </p:spTree>
    <p:extLst>
      <p:ext uri="{BB962C8B-B14F-4D97-AF65-F5344CB8AC3E}">
        <p14:creationId xmlns:p14="http://schemas.microsoft.com/office/powerpoint/2010/main" val="1044061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57</a:t>
            </a:fld>
            <a:endParaRPr lang="en-US"/>
          </a:p>
        </p:txBody>
      </p:sp>
    </p:spTree>
    <p:extLst>
      <p:ext uri="{BB962C8B-B14F-4D97-AF65-F5344CB8AC3E}">
        <p14:creationId xmlns:p14="http://schemas.microsoft.com/office/powerpoint/2010/main" val="44654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58</a:t>
            </a:fld>
            <a:endParaRPr lang="en-US"/>
          </a:p>
        </p:txBody>
      </p:sp>
    </p:spTree>
    <p:extLst>
      <p:ext uri="{BB962C8B-B14F-4D97-AF65-F5344CB8AC3E}">
        <p14:creationId xmlns:p14="http://schemas.microsoft.com/office/powerpoint/2010/main" val="1007804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A111F9-2373-4545-A9DA-5207FD12676B}" type="slidenum">
              <a:rPr lang="en-US" smtClean="0"/>
              <a:pPr/>
              <a:t>59</a:t>
            </a:fld>
            <a:endParaRPr lang="en-US"/>
          </a:p>
        </p:txBody>
      </p:sp>
    </p:spTree>
    <p:extLst>
      <p:ext uri="{BB962C8B-B14F-4D97-AF65-F5344CB8AC3E}">
        <p14:creationId xmlns:p14="http://schemas.microsoft.com/office/powerpoint/2010/main" val="971295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01DC3C-04B5-4631-8E26-4420383960E5}" type="slidenum">
              <a:rPr lang="en-US" smtClean="0"/>
              <a:pPr/>
              <a:t>40</a:t>
            </a:fld>
            <a:endParaRPr lang="en-US"/>
          </a:p>
        </p:txBody>
      </p:sp>
    </p:spTree>
    <p:extLst>
      <p:ext uri="{BB962C8B-B14F-4D97-AF65-F5344CB8AC3E}">
        <p14:creationId xmlns:p14="http://schemas.microsoft.com/office/powerpoint/2010/main" val="695398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A111F9-2373-4545-A9DA-5207FD12676B}" type="slidenum">
              <a:rPr lang="en-US" smtClean="0"/>
              <a:pPr/>
              <a:t>60</a:t>
            </a:fld>
            <a:endParaRPr lang="en-US"/>
          </a:p>
        </p:txBody>
      </p:sp>
    </p:spTree>
    <p:extLst>
      <p:ext uri="{BB962C8B-B14F-4D97-AF65-F5344CB8AC3E}">
        <p14:creationId xmlns:p14="http://schemas.microsoft.com/office/powerpoint/2010/main" val="1547360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A111F9-2373-4545-A9DA-5207FD12676B}" type="slidenum">
              <a:rPr lang="en-US" smtClean="0"/>
              <a:pPr/>
              <a:t>61</a:t>
            </a:fld>
            <a:endParaRPr lang="en-US"/>
          </a:p>
        </p:txBody>
      </p:sp>
    </p:spTree>
    <p:extLst>
      <p:ext uri="{BB962C8B-B14F-4D97-AF65-F5344CB8AC3E}">
        <p14:creationId xmlns:p14="http://schemas.microsoft.com/office/powerpoint/2010/main" val="456033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A111F9-2373-4545-A9DA-5207FD12676B}" type="slidenum">
              <a:rPr lang="en-US" smtClean="0"/>
              <a:pPr/>
              <a:t>62</a:t>
            </a:fld>
            <a:endParaRPr lang="en-US"/>
          </a:p>
        </p:txBody>
      </p:sp>
    </p:spTree>
    <p:extLst>
      <p:ext uri="{BB962C8B-B14F-4D97-AF65-F5344CB8AC3E}">
        <p14:creationId xmlns:p14="http://schemas.microsoft.com/office/powerpoint/2010/main" val="192268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A111F9-2373-4545-A9DA-5207FD12676B}" type="slidenum">
              <a:rPr lang="en-US" smtClean="0"/>
              <a:pPr/>
              <a:t>63</a:t>
            </a:fld>
            <a:endParaRPr lang="en-US"/>
          </a:p>
        </p:txBody>
      </p:sp>
    </p:spTree>
    <p:extLst>
      <p:ext uri="{BB962C8B-B14F-4D97-AF65-F5344CB8AC3E}">
        <p14:creationId xmlns:p14="http://schemas.microsoft.com/office/powerpoint/2010/main" val="163640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AB8BB7-7B82-4485-8AA4-0109F92063E2}" type="slidenum">
              <a:rPr lang="en-US" smtClean="0"/>
              <a:pPr/>
              <a:t>64</a:t>
            </a:fld>
            <a:endParaRPr lang="en-US"/>
          </a:p>
        </p:txBody>
      </p:sp>
    </p:spTree>
    <p:extLst>
      <p:ext uri="{BB962C8B-B14F-4D97-AF65-F5344CB8AC3E}">
        <p14:creationId xmlns:p14="http://schemas.microsoft.com/office/powerpoint/2010/main" val="2028144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AB8BB7-7B82-4485-8AA4-0109F92063E2}" type="slidenum">
              <a:rPr lang="en-US" smtClean="0"/>
              <a:pPr/>
              <a:t>65</a:t>
            </a:fld>
            <a:endParaRPr lang="en-US"/>
          </a:p>
        </p:txBody>
      </p:sp>
    </p:spTree>
    <p:extLst>
      <p:ext uri="{BB962C8B-B14F-4D97-AF65-F5344CB8AC3E}">
        <p14:creationId xmlns:p14="http://schemas.microsoft.com/office/powerpoint/2010/main" val="20699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AB8BB7-7B82-4485-8AA4-0109F92063E2}" type="slidenum">
              <a:rPr lang="en-US" smtClean="0"/>
              <a:pPr/>
              <a:t>66</a:t>
            </a:fld>
            <a:endParaRPr lang="en-US"/>
          </a:p>
        </p:txBody>
      </p:sp>
    </p:spTree>
    <p:extLst>
      <p:ext uri="{BB962C8B-B14F-4D97-AF65-F5344CB8AC3E}">
        <p14:creationId xmlns:p14="http://schemas.microsoft.com/office/powerpoint/2010/main" val="4851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AB8BB7-7B82-4485-8AA4-0109F92063E2}" type="slidenum">
              <a:rPr lang="en-US" smtClean="0"/>
              <a:pPr/>
              <a:t>67</a:t>
            </a:fld>
            <a:endParaRPr lang="en-US"/>
          </a:p>
        </p:txBody>
      </p:sp>
    </p:spTree>
    <p:extLst>
      <p:ext uri="{BB962C8B-B14F-4D97-AF65-F5344CB8AC3E}">
        <p14:creationId xmlns:p14="http://schemas.microsoft.com/office/powerpoint/2010/main" val="2083610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AB8BB7-7B82-4485-8AA4-0109F92063E2}" type="slidenum">
              <a:rPr lang="en-US" smtClean="0"/>
              <a:pPr/>
              <a:t>68</a:t>
            </a:fld>
            <a:endParaRPr lang="en-US"/>
          </a:p>
        </p:txBody>
      </p:sp>
    </p:spTree>
    <p:extLst>
      <p:ext uri="{BB962C8B-B14F-4D97-AF65-F5344CB8AC3E}">
        <p14:creationId xmlns:p14="http://schemas.microsoft.com/office/powerpoint/2010/main" val="19768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EA111F9-2373-4545-A9DA-5207FD12676B}" type="slidenum">
              <a:rPr lang="en-US" smtClean="0"/>
              <a:pPr/>
              <a:t>69</a:t>
            </a:fld>
            <a:endParaRPr lang="en-US"/>
          </a:p>
        </p:txBody>
      </p:sp>
    </p:spTree>
    <p:extLst>
      <p:ext uri="{BB962C8B-B14F-4D97-AF65-F5344CB8AC3E}">
        <p14:creationId xmlns:p14="http://schemas.microsoft.com/office/powerpoint/2010/main" val="154432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43</a:t>
            </a:fld>
            <a:endParaRPr lang="en-US"/>
          </a:p>
        </p:txBody>
      </p:sp>
    </p:spTree>
    <p:extLst>
      <p:ext uri="{BB962C8B-B14F-4D97-AF65-F5344CB8AC3E}">
        <p14:creationId xmlns:p14="http://schemas.microsoft.com/office/powerpoint/2010/main" val="2094628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70</a:t>
            </a:fld>
            <a:endParaRPr lang="en-US"/>
          </a:p>
        </p:txBody>
      </p:sp>
    </p:spTree>
    <p:extLst>
      <p:ext uri="{BB962C8B-B14F-4D97-AF65-F5344CB8AC3E}">
        <p14:creationId xmlns:p14="http://schemas.microsoft.com/office/powerpoint/2010/main" val="1037372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71</a:t>
            </a:fld>
            <a:endParaRPr lang="en-US"/>
          </a:p>
        </p:txBody>
      </p:sp>
    </p:spTree>
    <p:extLst>
      <p:ext uri="{BB962C8B-B14F-4D97-AF65-F5344CB8AC3E}">
        <p14:creationId xmlns:p14="http://schemas.microsoft.com/office/powerpoint/2010/main" val="1839596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72</a:t>
            </a:fld>
            <a:endParaRPr lang="en-US"/>
          </a:p>
        </p:txBody>
      </p:sp>
    </p:spTree>
    <p:extLst>
      <p:ext uri="{BB962C8B-B14F-4D97-AF65-F5344CB8AC3E}">
        <p14:creationId xmlns:p14="http://schemas.microsoft.com/office/powerpoint/2010/main" val="773284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73</a:t>
            </a:fld>
            <a:endParaRPr lang="en-US"/>
          </a:p>
        </p:txBody>
      </p:sp>
    </p:spTree>
    <p:extLst>
      <p:ext uri="{BB962C8B-B14F-4D97-AF65-F5344CB8AC3E}">
        <p14:creationId xmlns:p14="http://schemas.microsoft.com/office/powerpoint/2010/main" val="1855385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74</a:t>
            </a:fld>
            <a:endParaRPr lang="en-US"/>
          </a:p>
        </p:txBody>
      </p:sp>
    </p:spTree>
    <p:extLst>
      <p:ext uri="{BB962C8B-B14F-4D97-AF65-F5344CB8AC3E}">
        <p14:creationId xmlns:p14="http://schemas.microsoft.com/office/powerpoint/2010/main" val="1994585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75</a:t>
            </a:fld>
            <a:endParaRPr lang="en-US"/>
          </a:p>
        </p:txBody>
      </p:sp>
    </p:spTree>
    <p:extLst>
      <p:ext uri="{BB962C8B-B14F-4D97-AF65-F5344CB8AC3E}">
        <p14:creationId xmlns:p14="http://schemas.microsoft.com/office/powerpoint/2010/main" val="786533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76</a:t>
            </a:fld>
            <a:endParaRPr lang="en-US"/>
          </a:p>
        </p:txBody>
      </p:sp>
    </p:spTree>
    <p:extLst>
      <p:ext uri="{BB962C8B-B14F-4D97-AF65-F5344CB8AC3E}">
        <p14:creationId xmlns:p14="http://schemas.microsoft.com/office/powerpoint/2010/main" val="1623141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77</a:t>
            </a:fld>
            <a:endParaRPr lang="en-US"/>
          </a:p>
        </p:txBody>
      </p:sp>
    </p:spTree>
    <p:extLst>
      <p:ext uri="{BB962C8B-B14F-4D97-AF65-F5344CB8AC3E}">
        <p14:creationId xmlns:p14="http://schemas.microsoft.com/office/powerpoint/2010/main" val="646288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78</a:t>
            </a:fld>
            <a:endParaRPr lang="en-US"/>
          </a:p>
        </p:txBody>
      </p:sp>
    </p:spTree>
    <p:extLst>
      <p:ext uri="{BB962C8B-B14F-4D97-AF65-F5344CB8AC3E}">
        <p14:creationId xmlns:p14="http://schemas.microsoft.com/office/powerpoint/2010/main" val="191322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79</a:t>
            </a:fld>
            <a:endParaRPr lang="en-US"/>
          </a:p>
        </p:txBody>
      </p:sp>
    </p:spTree>
    <p:extLst>
      <p:ext uri="{BB962C8B-B14F-4D97-AF65-F5344CB8AC3E}">
        <p14:creationId xmlns:p14="http://schemas.microsoft.com/office/powerpoint/2010/main" val="341685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01DC3C-04B5-4631-8E26-4420383960E5}" type="slidenum">
              <a:rPr lang="en-US" smtClean="0"/>
              <a:pPr/>
              <a:t>44</a:t>
            </a:fld>
            <a:endParaRPr lang="en-US"/>
          </a:p>
        </p:txBody>
      </p:sp>
    </p:spTree>
    <p:extLst>
      <p:ext uri="{BB962C8B-B14F-4D97-AF65-F5344CB8AC3E}">
        <p14:creationId xmlns:p14="http://schemas.microsoft.com/office/powerpoint/2010/main" val="715068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F9B1660-C96E-41F9-8EDB-AE170F747074}" type="slidenum">
              <a:rPr lang="en-US" smtClean="0"/>
              <a:pPr/>
              <a:t>80</a:t>
            </a:fld>
            <a:endParaRPr lang="en-US"/>
          </a:p>
        </p:txBody>
      </p:sp>
    </p:spTree>
    <p:extLst>
      <p:ext uri="{BB962C8B-B14F-4D97-AF65-F5344CB8AC3E}">
        <p14:creationId xmlns:p14="http://schemas.microsoft.com/office/powerpoint/2010/main" val="34297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45</a:t>
            </a:fld>
            <a:endParaRPr lang="en-US"/>
          </a:p>
        </p:txBody>
      </p:sp>
    </p:spTree>
    <p:extLst>
      <p:ext uri="{BB962C8B-B14F-4D97-AF65-F5344CB8AC3E}">
        <p14:creationId xmlns:p14="http://schemas.microsoft.com/office/powerpoint/2010/main" val="833353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46</a:t>
            </a:fld>
            <a:endParaRPr lang="en-US"/>
          </a:p>
        </p:txBody>
      </p:sp>
    </p:spTree>
    <p:extLst>
      <p:ext uri="{BB962C8B-B14F-4D97-AF65-F5344CB8AC3E}">
        <p14:creationId xmlns:p14="http://schemas.microsoft.com/office/powerpoint/2010/main" val="289643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47</a:t>
            </a:fld>
            <a:endParaRPr lang="en-US"/>
          </a:p>
        </p:txBody>
      </p:sp>
    </p:spTree>
    <p:extLst>
      <p:ext uri="{BB962C8B-B14F-4D97-AF65-F5344CB8AC3E}">
        <p14:creationId xmlns:p14="http://schemas.microsoft.com/office/powerpoint/2010/main" val="1834410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48</a:t>
            </a:fld>
            <a:endParaRPr lang="en-US"/>
          </a:p>
        </p:txBody>
      </p:sp>
    </p:spTree>
    <p:extLst>
      <p:ext uri="{BB962C8B-B14F-4D97-AF65-F5344CB8AC3E}">
        <p14:creationId xmlns:p14="http://schemas.microsoft.com/office/powerpoint/2010/main" val="648838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01DC3C-04B5-4631-8E26-4420383960E5}" type="slidenum">
              <a:rPr lang="en-US" smtClean="0"/>
              <a:pPr/>
              <a:t>49</a:t>
            </a:fld>
            <a:endParaRPr lang="en-US"/>
          </a:p>
        </p:txBody>
      </p:sp>
    </p:spTree>
    <p:extLst>
      <p:ext uri="{BB962C8B-B14F-4D97-AF65-F5344CB8AC3E}">
        <p14:creationId xmlns:p14="http://schemas.microsoft.com/office/powerpoint/2010/main" val="11383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7B8E16AF-1FE1-4FE6-A501-9D85C31F512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E16AF-1FE1-4FE6-A501-9D85C31F51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8E16AF-1FE1-4FE6-A501-9D85C31F512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D0B9A2C-5F92-4C7B-8295-B6808423064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6023162-3CB3-4477-80F4-27493296353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4EA11A1-BAC0-48AB-AFBE-D96C5BEF0F8F}"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D226EAE2-69E2-48FA-878E-03A5B1B7D02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endParaRPr lang="en-US"/>
          </a:p>
        </p:txBody>
      </p:sp>
      <p:sp>
        <p:nvSpPr>
          <p:cNvPr id="9" name="Slide Number Placeholder 8"/>
          <p:cNvSpPr>
            <a:spLocks noGrp="1"/>
          </p:cNvSpPr>
          <p:nvPr>
            <p:ph type="sldNum" sz="quarter" idx="15"/>
          </p:nvPr>
        </p:nvSpPr>
        <p:spPr/>
        <p:txBody>
          <a:bodyPr rtlCol="0"/>
          <a:lstStyle/>
          <a:p>
            <a:fld id="{7B8E16AF-1FE1-4FE6-A501-9D85C31F5122}"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7B8E16AF-1FE1-4FE6-A501-9D85C31F512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8E16AF-1FE1-4FE6-A501-9D85C31F5122}"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8E16AF-1FE1-4FE6-A501-9D85C31F5122}"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endParaRPr lang="en-US"/>
          </a:p>
        </p:txBody>
      </p:sp>
      <p:sp>
        <p:nvSpPr>
          <p:cNvPr id="7" name="Slide Number Placeholder 6"/>
          <p:cNvSpPr>
            <a:spLocks noGrp="1"/>
          </p:cNvSpPr>
          <p:nvPr>
            <p:ph type="sldNum" sz="quarter" idx="11"/>
          </p:nvPr>
        </p:nvSpPr>
        <p:spPr/>
        <p:txBody>
          <a:bodyPr rtlCol="0"/>
          <a:lstStyle/>
          <a:p>
            <a:fld id="{7B8E16AF-1FE1-4FE6-A501-9D85C31F5122}"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8E16AF-1FE1-4FE6-A501-9D85C31F51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endParaRPr lang="en-US"/>
          </a:p>
        </p:txBody>
      </p:sp>
      <p:sp>
        <p:nvSpPr>
          <p:cNvPr id="22" name="Slide Number Placeholder 21"/>
          <p:cNvSpPr>
            <a:spLocks noGrp="1"/>
          </p:cNvSpPr>
          <p:nvPr>
            <p:ph type="sldNum" sz="quarter" idx="15"/>
          </p:nvPr>
        </p:nvSpPr>
        <p:spPr/>
        <p:txBody>
          <a:bodyPr rtlCol="0"/>
          <a:lstStyle/>
          <a:p>
            <a:fld id="{7B8E16AF-1FE1-4FE6-A501-9D85C31F5122}"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endParaRPr lang="en-US"/>
          </a:p>
        </p:txBody>
      </p:sp>
      <p:sp>
        <p:nvSpPr>
          <p:cNvPr id="18" name="Slide Number Placeholder 17"/>
          <p:cNvSpPr>
            <a:spLocks noGrp="1"/>
          </p:cNvSpPr>
          <p:nvPr>
            <p:ph type="sldNum" sz="quarter" idx="11"/>
          </p:nvPr>
        </p:nvSpPr>
        <p:spPr/>
        <p:txBody>
          <a:bodyPr rtlCol="0"/>
          <a:lstStyle/>
          <a:p>
            <a:fld id="{7B8E16AF-1FE1-4FE6-A501-9D85C31F5122}"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B8E16AF-1FE1-4FE6-A501-9D85C31F51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7.bin"/><Relationship Id="rId4" Type="http://schemas.openxmlformats.org/officeDocument/2006/relationships/image" Target="../media/image12.wmf"/></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13.bin"/><Relationship Id="rId18" Type="http://schemas.openxmlformats.org/officeDocument/2006/relationships/image" Target="../media/image21.wmf"/><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18.wmf"/><Relationship Id="rId17" Type="http://schemas.openxmlformats.org/officeDocument/2006/relationships/oleObject" Target="../embeddings/oleObject15.bin"/><Relationship Id="rId2" Type="http://schemas.openxmlformats.org/officeDocument/2006/relationships/slideLayout" Target="../slideLayouts/slideLayout2.xml"/><Relationship Id="rId16" Type="http://schemas.openxmlformats.org/officeDocument/2006/relationships/image" Target="../media/image20.wmf"/><Relationship Id="rId1" Type="http://schemas.openxmlformats.org/officeDocument/2006/relationships/vmlDrawing" Target="../drawings/vmlDrawing5.vml"/><Relationship Id="rId6" Type="http://schemas.openxmlformats.org/officeDocument/2006/relationships/image" Target="../media/image15.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11.bin"/><Relationship Id="rId14" Type="http://schemas.openxmlformats.org/officeDocument/2006/relationships/image" Target="../media/image19.wmf"/></Relationships>
</file>

<file path=ppt/slides/_rels/slide14.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2.wmf"/><Relationship Id="rId5" Type="http://schemas.openxmlformats.org/officeDocument/2006/relationships/oleObject" Target="../embeddings/oleObject17.bin"/><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5.wmf"/><Relationship Id="rId5" Type="http://schemas.openxmlformats.org/officeDocument/2006/relationships/oleObject" Target="../embeddings/oleObject20.bin"/><Relationship Id="rId4" Type="http://schemas.openxmlformats.org/officeDocument/2006/relationships/image" Target="../media/image24.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8.wmf"/><Relationship Id="rId5" Type="http://schemas.openxmlformats.org/officeDocument/2006/relationships/oleObject" Target="../embeddings/oleObject23.bin"/><Relationship Id="rId4" Type="http://schemas.openxmlformats.org/officeDocument/2006/relationships/image" Target="../media/image37.wmf"/></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oleObject" Target="../embeddings/oleObject29.bin"/><Relationship Id="rId18" Type="http://schemas.openxmlformats.org/officeDocument/2006/relationships/image" Target="../media/image61.wmf"/><Relationship Id="rId3" Type="http://schemas.openxmlformats.org/officeDocument/2006/relationships/oleObject" Target="../embeddings/oleObject24.bin"/><Relationship Id="rId7" Type="http://schemas.openxmlformats.org/officeDocument/2006/relationships/oleObject" Target="../embeddings/oleObject26.bin"/><Relationship Id="rId12" Type="http://schemas.openxmlformats.org/officeDocument/2006/relationships/image" Target="../media/image58.wmf"/><Relationship Id="rId17" Type="http://schemas.openxmlformats.org/officeDocument/2006/relationships/oleObject" Target="../embeddings/oleObject31.bin"/><Relationship Id="rId2" Type="http://schemas.openxmlformats.org/officeDocument/2006/relationships/slideLayout" Target="../slideLayouts/slideLayout2.xml"/><Relationship Id="rId16" Type="http://schemas.openxmlformats.org/officeDocument/2006/relationships/image" Target="../media/image60.wmf"/><Relationship Id="rId20" Type="http://schemas.openxmlformats.org/officeDocument/2006/relationships/image" Target="../media/image62.wmf"/><Relationship Id="rId1" Type="http://schemas.openxmlformats.org/officeDocument/2006/relationships/vmlDrawing" Target="../drawings/vmlDrawing9.vml"/><Relationship Id="rId6" Type="http://schemas.openxmlformats.org/officeDocument/2006/relationships/image" Target="../media/image55.wmf"/><Relationship Id="rId11" Type="http://schemas.openxmlformats.org/officeDocument/2006/relationships/oleObject" Target="../embeddings/oleObject28.bin"/><Relationship Id="rId5" Type="http://schemas.openxmlformats.org/officeDocument/2006/relationships/oleObject" Target="../embeddings/oleObject25.bin"/><Relationship Id="rId15" Type="http://schemas.openxmlformats.org/officeDocument/2006/relationships/oleObject" Target="../embeddings/oleObject30.bin"/><Relationship Id="rId10" Type="http://schemas.openxmlformats.org/officeDocument/2006/relationships/image" Target="../media/image57.wmf"/><Relationship Id="rId19" Type="http://schemas.openxmlformats.org/officeDocument/2006/relationships/oleObject" Target="../embeddings/oleObject32.bin"/><Relationship Id="rId4" Type="http://schemas.openxmlformats.org/officeDocument/2006/relationships/image" Target="../media/image54.wmf"/><Relationship Id="rId9" Type="http://schemas.openxmlformats.org/officeDocument/2006/relationships/oleObject" Target="../embeddings/oleObject27.bin"/><Relationship Id="rId14" Type="http://schemas.openxmlformats.org/officeDocument/2006/relationships/image" Target="../media/image59.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oleObject" Target="../embeddings/oleObject38.bin"/><Relationship Id="rId3" Type="http://schemas.openxmlformats.org/officeDocument/2006/relationships/oleObject" Target="../embeddings/oleObject33.bin"/><Relationship Id="rId7" Type="http://schemas.openxmlformats.org/officeDocument/2006/relationships/oleObject" Target="../embeddings/oleObject35.bin"/><Relationship Id="rId12" Type="http://schemas.openxmlformats.org/officeDocument/2006/relationships/image" Target="../media/image67.wmf"/><Relationship Id="rId2" Type="http://schemas.openxmlformats.org/officeDocument/2006/relationships/slideLayout" Target="../slideLayouts/slideLayout2.xml"/><Relationship Id="rId16" Type="http://schemas.openxmlformats.org/officeDocument/2006/relationships/image" Target="../media/image69.wmf"/><Relationship Id="rId1" Type="http://schemas.openxmlformats.org/officeDocument/2006/relationships/vmlDrawing" Target="../drawings/vmlDrawing10.vml"/><Relationship Id="rId6" Type="http://schemas.openxmlformats.org/officeDocument/2006/relationships/image" Target="../media/image64.wmf"/><Relationship Id="rId11" Type="http://schemas.openxmlformats.org/officeDocument/2006/relationships/oleObject" Target="../embeddings/oleObject37.bin"/><Relationship Id="rId5" Type="http://schemas.openxmlformats.org/officeDocument/2006/relationships/oleObject" Target="../embeddings/oleObject34.bin"/><Relationship Id="rId15" Type="http://schemas.openxmlformats.org/officeDocument/2006/relationships/oleObject" Target="../embeddings/oleObject39.bin"/><Relationship Id="rId10" Type="http://schemas.openxmlformats.org/officeDocument/2006/relationships/image" Target="../media/image66.wmf"/><Relationship Id="rId4" Type="http://schemas.openxmlformats.org/officeDocument/2006/relationships/image" Target="../media/image63.wmf"/><Relationship Id="rId9" Type="http://schemas.openxmlformats.org/officeDocument/2006/relationships/oleObject" Target="../embeddings/oleObject36.bin"/><Relationship Id="rId14" Type="http://schemas.openxmlformats.org/officeDocument/2006/relationships/image" Target="../media/image68.wmf"/></Relationships>
</file>

<file path=ppt/slides/_rels/slide33.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oleObject" Target="../embeddings/oleObject45.bin"/><Relationship Id="rId18" Type="http://schemas.openxmlformats.org/officeDocument/2006/relationships/image" Target="../media/image77.wmf"/><Relationship Id="rId3" Type="http://schemas.openxmlformats.org/officeDocument/2006/relationships/oleObject" Target="../embeddings/oleObject40.bin"/><Relationship Id="rId21" Type="http://schemas.openxmlformats.org/officeDocument/2006/relationships/oleObject" Target="../embeddings/oleObject49.bin"/><Relationship Id="rId7" Type="http://schemas.openxmlformats.org/officeDocument/2006/relationships/oleObject" Target="../embeddings/oleObject42.bin"/><Relationship Id="rId12" Type="http://schemas.openxmlformats.org/officeDocument/2006/relationships/image" Target="../media/image74.wmf"/><Relationship Id="rId17" Type="http://schemas.openxmlformats.org/officeDocument/2006/relationships/oleObject" Target="../embeddings/oleObject47.bin"/><Relationship Id="rId2" Type="http://schemas.openxmlformats.org/officeDocument/2006/relationships/slideLayout" Target="../slideLayouts/slideLayout2.xml"/><Relationship Id="rId16" Type="http://schemas.openxmlformats.org/officeDocument/2006/relationships/image" Target="../media/image76.wmf"/><Relationship Id="rId20" Type="http://schemas.openxmlformats.org/officeDocument/2006/relationships/image" Target="../media/image78.wmf"/><Relationship Id="rId1" Type="http://schemas.openxmlformats.org/officeDocument/2006/relationships/vmlDrawing" Target="../drawings/vmlDrawing11.vml"/><Relationship Id="rId6" Type="http://schemas.openxmlformats.org/officeDocument/2006/relationships/image" Target="../media/image71.wmf"/><Relationship Id="rId11" Type="http://schemas.openxmlformats.org/officeDocument/2006/relationships/oleObject" Target="../embeddings/oleObject44.bin"/><Relationship Id="rId5" Type="http://schemas.openxmlformats.org/officeDocument/2006/relationships/oleObject" Target="../embeddings/oleObject41.bin"/><Relationship Id="rId15" Type="http://schemas.openxmlformats.org/officeDocument/2006/relationships/oleObject" Target="../embeddings/oleObject46.bin"/><Relationship Id="rId10" Type="http://schemas.openxmlformats.org/officeDocument/2006/relationships/image" Target="../media/image73.wmf"/><Relationship Id="rId19" Type="http://schemas.openxmlformats.org/officeDocument/2006/relationships/oleObject" Target="../embeddings/oleObject48.bin"/><Relationship Id="rId4" Type="http://schemas.openxmlformats.org/officeDocument/2006/relationships/image" Target="../media/image70.wmf"/><Relationship Id="rId9" Type="http://schemas.openxmlformats.org/officeDocument/2006/relationships/oleObject" Target="../embeddings/oleObject43.bin"/><Relationship Id="rId14" Type="http://schemas.openxmlformats.org/officeDocument/2006/relationships/image" Target="../media/image75.wmf"/><Relationship Id="rId22" Type="http://schemas.openxmlformats.org/officeDocument/2006/relationships/image" Target="../media/image79.wmf"/></Relationships>
</file>

<file path=ppt/slides/_rels/slide34.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oleObject" Target="../embeddings/oleObject50.bin"/><Relationship Id="rId7"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80.wmf"/><Relationship Id="rId5" Type="http://schemas.openxmlformats.org/officeDocument/2006/relationships/oleObject" Target="../embeddings/oleObject51.bin"/><Relationship Id="rId10" Type="http://schemas.openxmlformats.org/officeDocument/2006/relationships/image" Target="../media/image82.wmf"/><Relationship Id="rId4" Type="http://schemas.openxmlformats.org/officeDocument/2006/relationships/image" Target="../media/image79.wmf"/><Relationship Id="rId9" Type="http://schemas.openxmlformats.org/officeDocument/2006/relationships/oleObject" Target="../embeddings/oleObject53.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87.wmf"/><Relationship Id="rId3" Type="http://schemas.openxmlformats.org/officeDocument/2006/relationships/oleObject" Target="../embeddings/oleObject54.bin"/><Relationship Id="rId7" Type="http://schemas.openxmlformats.org/officeDocument/2006/relationships/image" Target="../media/image84.wmf"/><Relationship Id="rId12"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55.bin"/><Relationship Id="rId11" Type="http://schemas.openxmlformats.org/officeDocument/2006/relationships/image" Target="../media/image86.wmf"/><Relationship Id="rId5" Type="http://schemas.openxmlformats.org/officeDocument/2006/relationships/image" Target="../media/image89.png"/><Relationship Id="rId15" Type="http://schemas.openxmlformats.org/officeDocument/2006/relationships/image" Target="../media/image88.wmf"/><Relationship Id="rId10" Type="http://schemas.openxmlformats.org/officeDocument/2006/relationships/oleObject" Target="../embeddings/oleObject57.bin"/><Relationship Id="rId4" Type="http://schemas.openxmlformats.org/officeDocument/2006/relationships/image" Target="../media/image83.wmf"/><Relationship Id="rId9" Type="http://schemas.openxmlformats.org/officeDocument/2006/relationships/image" Target="../media/image85.wmf"/><Relationship Id="rId14" Type="http://schemas.openxmlformats.org/officeDocument/2006/relationships/oleObject" Target="../embeddings/oleObject59.bin"/></Relationships>
</file>

<file path=ppt/slides/_rels/slide36.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65.bin"/><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91.wmf"/><Relationship Id="rId11" Type="http://schemas.openxmlformats.org/officeDocument/2006/relationships/oleObject" Target="../embeddings/oleObject64.bin"/><Relationship Id="rId5" Type="http://schemas.openxmlformats.org/officeDocument/2006/relationships/oleObject" Target="../embeddings/oleObject61.bin"/><Relationship Id="rId10" Type="http://schemas.openxmlformats.org/officeDocument/2006/relationships/image" Target="../media/image92.wmf"/><Relationship Id="rId4" Type="http://schemas.openxmlformats.org/officeDocument/2006/relationships/image" Target="../media/image90.wmf"/><Relationship Id="rId9" Type="http://schemas.openxmlformats.org/officeDocument/2006/relationships/oleObject" Target="../embeddings/oleObject63.bin"/><Relationship Id="rId14" Type="http://schemas.openxmlformats.org/officeDocument/2006/relationships/image" Target="../media/image94.wmf"/></Relationships>
</file>

<file path=ppt/slides/_rels/slide37.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oleObject" Target="../embeddings/oleObject66.bin"/><Relationship Id="rId7" Type="http://schemas.openxmlformats.org/officeDocument/2006/relationships/oleObject" Target="../embeddings/oleObject68.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96.wmf"/><Relationship Id="rId5" Type="http://schemas.openxmlformats.org/officeDocument/2006/relationships/oleObject" Target="../embeddings/oleObject67.bin"/><Relationship Id="rId10" Type="http://schemas.openxmlformats.org/officeDocument/2006/relationships/image" Target="../media/image98.wmf"/><Relationship Id="rId4" Type="http://schemas.openxmlformats.org/officeDocument/2006/relationships/image" Target="../media/image95.wmf"/><Relationship Id="rId9" Type="http://schemas.openxmlformats.org/officeDocument/2006/relationships/oleObject" Target="../embeddings/oleObject69.bin"/></Relationships>
</file>

<file path=ppt/slides/_rels/slide38.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70.bin"/><Relationship Id="rId7" Type="http://schemas.openxmlformats.org/officeDocument/2006/relationships/oleObject" Target="../embeddings/oleObject72.bin"/><Relationship Id="rId12" Type="http://schemas.openxmlformats.org/officeDocument/2006/relationships/image" Target="../media/image103.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00.wmf"/><Relationship Id="rId11" Type="http://schemas.openxmlformats.org/officeDocument/2006/relationships/oleObject" Target="../embeddings/oleObject74.bin"/><Relationship Id="rId5" Type="http://schemas.openxmlformats.org/officeDocument/2006/relationships/oleObject" Target="../embeddings/oleObject71.bin"/><Relationship Id="rId10" Type="http://schemas.openxmlformats.org/officeDocument/2006/relationships/image" Target="../media/image102.wmf"/><Relationship Id="rId4" Type="http://schemas.openxmlformats.org/officeDocument/2006/relationships/image" Target="../media/image99.wmf"/><Relationship Id="rId9" Type="http://schemas.openxmlformats.org/officeDocument/2006/relationships/oleObject" Target="../embeddings/oleObject73.bin"/></Relationships>
</file>

<file path=ppt/slides/_rels/slide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108.wmf"/><Relationship Id="rId3" Type="http://schemas.openxmlformats.org/officeDocument/2006/relationships/notesSlide" Target="../notesSlides/notesSlide2.xml"/><Relationship Id="rId7" Type="http://schemas.openxmlformats.org/officeDocument/2006/relationships/image" Target="../media/image105.wmf"/><Relationship Id="rId12" Type="http://schemas.openxmlformats.org/officeDocument/2006/relationships/oleObject" Target="../embeddings/oleObject79.bin"/><Relationship Id="rId17" Type="http://schemas.openxmlformats.org/officeDocument/2006/relationships/image" Target="../media/image110.wmf"/><Relationship Id="rId2" Type="http://schemas.openxmlformats.org/officeDocument/2006/relationships/slideLayout" Target="../slideLayouts/slideLayout2.xml"/><Relationship Id="rId16" Type="http://schemas.openxmlformats.org/officeDocument/2006/relationships/oleObject" Target="../embeddings/oleObject81.bin"/><Relationship Id="rId1" Type="http://schemas.openxmlformats.org/officeDocument/2006/relationships/vmlDrawing" Target="../drawings/vmlDrawing17.vml"/><Relationship Id="rId6" Type="http://schemas.openxmlformats.org/officeDocument/2006/relationships/oleObject" Target="../embeddings/oleObject76.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106.wmf"/><Relationship Id="rId14" Type="http://schemas.openxmlformats.org/officeDocument/2006/relationships/oleObject" Target="../embeddings/oleObject80.bin"/></Relationships>
</file>

<file path=ppt/slides/_rels/slide41.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oleObject" Target="../embeddings/oleObject82.bin"/><Relationship Id="rId7" Type="http://schemas.openxmlformats.org/officeDocument/2006/relationships/oleObject" Target="../embeddings/oleObject84.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111.wmf"/><Relationship Id="rId5" Type="http://schemas.openxmlformats.org/officeDocument/2006/relationships/oleObject" Target="../embeddings/oleObject83.bin"/><Relationship Id="rId10" Type="http://schemas.openxmlformats.org/officeDocument/2006/relationships/image" Target="../media/image113.wmf"/><Relationship Id="rId4" Type="http://schemas.openxmlformats.org/officeDocument/2006/relationships/image" Target="../media/image110.wmf"/><Relationship Id="rId9" Type="http://schemas.openxmlformats.org/officeDocument/2006/relationships/oleObject" Target="../embeddings/oleObject85.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87.bin"/><Relationship Id="rId5" Type="http://schemas.openxmlformats.org/officeDocument/2006/relationships/image" Target="../media/image114.wmf"/><Relationship Id="rId4" Type="http://schemas.openxmlformats.org/officeDocument/2006/relationships/oleObject" Target="../embeddings/oleObject86.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116.wmf"/><Relationship Id="rId4" Type="http://schemas.openxmlformats.org/officeDocument/2006/relationships/oleObject" Target="../embeddings/oleObject88.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91.bin"/><Relationship Id="rId3" Type="http://schemas.openxmlformats.org/officeDocument/2006/relationships/notesSlide" Target="../notesSlides/notesSlide7.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90.bin"/><Relationship Id="rId11" Type="http://schemas.openxmlformats.org/officeDocument/2006/relationships/image" Target="../media/image120.wmf"/><Relationship Id="rId5" Type="http://schemas.openxmlformats.org/officeDocument/2006/relationships/image" Target="../media/image117.wmf"/><Relationship Id="rId10" Type="http://schemas.openxmlformats.org/officeDocument/2006/relationships/oleObject" Target="../embeddings/oleObject92.bin"/><Relationship Id="rId4" Type="http://schemas.openxmlformats.org/officeDocument/2006/relationships/oleObject" Target="../embeddings/oleObject89.bin"/><Relationship Id="rId9" Type="http://schemas.openxmlformats.org/officeDocument/2006/relationships/image" Target="../media/image119.wmf"/></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95.bin"/><Relationship Id="rId3" Type="http://schemas.openxmlformats.org/officeDocument/2006/relationships/notesSlide" Target="../notesSlides/notesSlide8.xml"/><Relationship Id="rId7"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94.bin"/><Relationship Id="rId11" Type="http://schemas.openxmlformats.org/officeDocument/2006/relationships/image" Target="../media/image124.wmf"/><Relationship Id="rId5" Type="http://schemas.openxmlformats.org/officeDocument/2006/relationships/image" Target="../media/image121.wmf"/><Relationship Id="rId10" Type="http://schemas.openxmlformats.org/officeDocument/2006/relationships/oleObject" Target="../embeddings/oleObject96.bin"/><Relationship Id="rId4" Type="http://schemas.openxmlformats.org/officeDocument/2006/relationships/oleObject" Target="../embeddings/oleObject93.bin"/><Relationship Id="rId9" Type="http://schemas.openxmlformats.org/officeDocument/2006/relationships/image" Target="../media/image123.w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99.bin"/><Relationship Id="rId13" Type="http://schemas.openxmlformats.org/officeDocument/2006/relationships/image" Target="../media/image129.wmf"/><Relationship Id="rId3" Type="http://schemas.openxmlformats.org/officeDocument/2006/relationships/notesSlide" Target="../notesSlides/notesSlide9.xml"/><Relationship Id="rId7" Type="http://schemas.openxmlformats.org/officeDocument/2006/relationships/image" Target="../media/image126.wmf"/><Relationship Id="rId12" Type="http://schemas.openxmlformats.org/officeDocument/2006/relationships/oleObject" Target="../embeddings/oleObject101.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98.bin"/><Relationship Id="rId11" Type="http://schemas.openxmlformats.org/officeDocument/2006/relationships/image" Target="../media/image128.wmf"/><Relationship Id="rId5" Type="http://schemas.openxmlformats.org/officeDocument/2006/relationships/image" Target="../media/image125.wmf"/><Relationship Id="rId15" Type="http://schemas.openxmlformats.org/officeDocument/2006/relationships/image" Target="../media/image130.wmf"/><Relationship Id="rId10" Type="http://schemas.openxmlformats.org/officeDocument/2006/relationships/oleObject" Target="../embeddings/oleObject100.bin"/><Relationship Id="rId4" Type="http://schemas.openxmlformats.org/officeDocument/2006/relationships/oleObject" Target="../embeddings/oleObject97.bin"/><Relationship Id="rId9" Type="http://schemas.openxmlformats.org/officeDocument/2006/relationships/image" Target="../media/image127.wmf"/><Relationship Id="rId14" Type="http://schemas.openxmlformats.org/officeDocument/2006/relationships/oleObject" Target="../embeddings/oleObject10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05.bin"/><Relationship Id="rId3" Type="http://schemas.openxmlformats.org/officeDocument/2006/relationships/notesSlide" Target="../notesSlides/notesSlide10.xml"/><Relationship Id="rId7" Type="http://schemas.openxmlformats.org/officeDocument/2006/relationships/image" Target="../media/image132.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04.bin"/><Relationship Id="rId5" Type="http://schemas.openxmlformats.org/officeDocument/2006/relationships/image" Target="../media/image131.wmf"/><Relationship Id="rId4" Type="http://schemas.openxmlformats.org/officeDocument/2006/relationships/oleObject" Target="../embeddings/oleObject103.bin"/><Relationship Id="rId9" Type="http://schemas.openxmlformats.org/officeDocument/2006/relationships/image" Target="../media/image133.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notesSlide" Target="../notesSlides/notesSlide11.xml"/><Relationship Id="rId7" Type="http://schemas.openxmlformats.org/officeDocument/2006/relationships/image" Target="../media/image134.wmf"/><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oleObject" Target="../embeddings/oleObject107.bin"/><Relationship Id="rId5" Type="http://schemas.openxmlformats.org/officeDocument/2006/relationships/image" Target="../media/image132.wmf"/><Relationship Id="rId4" Type="http://schemas.openxmlformats.org/officeDocument/2006/relationships/oleObject" Target="../embeddings/oleObject106.bin"/><Relationship Id="rId9" Type="http://schemas.openxmlformats.org/officeDocument/2006/relationships/image" Target="../media/image133.wmf"/></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111.bin"/><Relationship Id="rId3" Type="http://schemas.openxmlformats.org/officeDocument/2006/relationships/notesSlide" Target="../notesSlides/notesSlide12.xml"/><Relationship Id="rId7" Type="http://schemas.openxmlformats.org/officeDocument/2006/relationships/image" Target="../media/image134.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110.bin"/><Relationship Id="rId11" Type="http://schemas.openxmlformats.org/officeDocument/2006/relationships/image" Target="../media/image137.wmf"/><Relationship Id="rId5" Type="http://schemas.openxmlformats.org/officeDocument/2006/relationships/image" Target="../media/image135.wmf"/><Relationship Id="rId10" Type="http://schemas.openxmlformats.org/officeDocument/2006/relationships/oleObject" Target="../embeddings/oleObject112.bin"/><Relationship Id="rId4" Type="http://schemas.openxmlformats.org/officeDocument/2006/relationships/oleObject" Target="../embeddings/oleObject109.bin"/><Relationship Id="rId9" Type="http://schemas.openxmlformats.org/officeDocument/2006/relationships/image" Target="../media/image136.w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15.bin"/><Relationship Id="rId3" Type="http://schemas.openxmlformats.org/officeDocument/2006/relationships/notesSlide" Target="../notesSlides/notesSlide13.xml"/><Relationship Id="rId7" Type="http://schemas.openxmlformats.org/officeDocument/2006/relationships/image" Target="../media/image138.wmf"/><Relationship Id="rId2" Type="http://schemas.openxmlformats.org/officeDocument/2006/relationships/slideLayout" Target="../slideLayouts/slideLayout12.xml"/><Relationship Id="rId1" Type="http://schemas.openxmlformats.org/officeDocument/2006/relationships/vmlDrawing" Target="../drawings/vmlDrawing27.vml"/><Relationship Id="rId6" Type="http://schemas.openxmlformats.org/officeDocument/2006/relationships/oleObject" Target="../embeddings/oleObject114.bin"/><Relationship Id="rId11" Type="http://schemas.openxmlformats.org/officeDocument/2006/relationships/image" Target="../media/image140.wmf"/><Relationship Id="rId5" Type="http://schemas.openxmlformats.org/officeDocument/2006/relationships/image" Target="../media/image135.wmf"/><Relationship Id="rId10" Type="http://schemas.openxmlformats.org/officeDocument/2006/relationships/oleObject" Target="../embeddings/oleObject116.bin"/><Relationship Id="rId4" Type="http://schemas.openxmlformats.org/officeDocument/2006/relationships/oleObject" Target="../embeddings/oleObject113.bin"/><Relationship Id="rId9" Type="http://schemas.openxmlformats.org/officeDocument/2006/relationships/image" Target="../media/image139.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119.bin"/><Relationship Id="rId3" Type="http://schemas.openxmlformats.org/officeDocument/2006/relationships/notesSlide" Target="../notesSlides/notesSlide14.xml"/><Relationship Id="rId7" Type="http://schemas.openxmlformats.org/officeDocument/2006/relationships/image" Target="../media/image141.wmf"/><Relationship Id="rId2" Type="http://schemas.openxmlformats.org/officeDocument/2006/relationships/slideLayout" Target="../slideLayouts/slideLayout12.xml"/><Relationship Id="rId1" Type="http://schemas.openxmlformats.org/officeDocument/2006/relationships/vmlDrawing" Target="../drawings/vmlDrawing28.vml"/><Relationship Id="rId6" Type="http://schemas.openxmlformats.org/officeDocument/2006/relationships/oleObject" Target="../embeddings/oleObject118.bin"/><Relationship Id="rId11" Type="http://schemas.openxmlformats.org/officeDocument/2006/relationships/image" Target="../media/image143.wmf"/><Relationship Id="rId5" Type="http://schemas.openxmlformats.org/officeDocument/2006/relationships/image" Target="../media/image140.wmf"/><Relationship Id="rId10" Type="http://schemas.openxmlformats.org/officeDocument/2006/relationships/oleObject" Target="../embeddings/oleObject120.bin"/><Relationship Id="rId4" Type="http://schemas.openxmlformats.org/officeDocument/2006/relationships/oleObject" Target="../embeddings/oleObject117.bin"/><Relationship Id="rId9" Type="http://schemas.openxmlformats.org/officeDocument/2006/relationships/image" Target="../media/image142.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123.bin"/><Relationship Id="rId3" Type="http://schemas.openxmlformats.org/officeDocument/2006/relationships/notesSlide" Target="../notesSlides/notesSlide15.xml"/><Relationship Id="rId7" Type="http://schemas.openxmlformats.org/officeDocument/2006/relationships/image" Target="../media/image145.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122.bin"/><Relationship Id="rId5" Type="http://schemas.openxmlformats.org/officeDocument/2006/relationships/image" Target="../media/image144.wmf"/><Relationship Id="rId4" Type="http://schemas.openxmlformats.org/officeDocument/2006/relationships/oleObject" Target="../embeddings/oleObject121.bin"/><Relationship Id="rId9" Type="http://schemas.openxmlformats.org/officeDocument/2006/relationships/image" Target="../media/image146.wmf"/></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26.bin"/><Relationship Id="rId3" Type="http://schemas.openxmlformats.org/officeDocument/2006/relationships/notesSlide" Target="../notesSlides/notesSlide16.xml"/><Relationship Id="rId7" Type="http://schemas.openxmlformats.org/officeDocument/2006/relationships/image" Target="../media/image147.wm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125.bin"/><Relationship Id="rId5" Type="http://schemas.openxmlformats.org/officeDocument/2006/relationships/image" Target="../media/image146.wmf"/><Relationship Id="rId4" Type="http://schemas.openxmlformats.org/officeDocument/2006/relationships/oleObject" Target="../embeddings/oleObject124.bin"/><Relationship Id="rId9" Type="http://schemas.openxmlformats.org/officeDocument/2006/relationships/image" Target="../media/image144.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129.bin"/><Relationship Id="rId13" Type="http://schemas.openxmlformats.org/officeDocument/2006/relationships/image" Target="../media/image152.wmf"/><Relationship Id="rId18" Type="http://schemas.openxmlformats.org/officeDocument/2006/relationships/oleObject" Target="../embeddings/oleObject134.bin"/><Relationship Id="rId3" Type="http://schemas.openxmlformats.org/officeDocument/2006/relationships/notesSlide" Target="../notesSlides/notesSlide17.xml"/><Relationship Id="rId21" Type="http://schemas.openxmlformats.org/officeDocument/2006/relationships/image" Target="../media/image155.wmf"/><Relationship Id="rId7" Type="http://schemas.openxmlformats.org/officeDocument/2006/relationships/image" Target="../media/image149.wmf"/><Relationship Id="rId12" Type="http://schemas.openxmlformats.org/officeDocument/2006/relationships/oleObject" Target="../embeddings/oleObject131.bin"/><Relationship Id="rId17" Type="http://schemas.openxmlformats.org/officeDocument/2006/relationships/image" Target="../media/image14.wmf"/><Relationship Id="rId2" Type="http://schemas.openxmlformats.org/officeDocument/2006/relationships/slideLayout" Target="../slideLayouts/slideLayout2.xml"/><Relationship Id="rId16" Type="http://schemas.openxmlformats.org/officeDocument/2006/relationships/oleObject" Target="../embeddings/oleObject133.bin"/><Relationship Id="rId20" Type="http://schemas.openxmlformats.org/officeDocument/2006/relationships/oleObject" Target="../embeddings/oleObject135.bin"/><Relationship Id="rId1" Type="http://schemas.openxmlformats.org/officeDocument/2006/relationships/vmlDrawing" Target="../drawings/vmlDrawing31.vml"/><Relationship Id="rId6" Type="http://schemas.openxmlformats.org/officeDocument/2006/relationships/oleObject" Target="../embeddings/oleObject128.bin"/><Relationship Id="rId11" Type="http://schemas.openxmlformats.org/officeDocument/2006/relationships/image" Target="../media/image151.wmf"/><Relationship Id="rId5" Type="http://schemas.openxmlformats.org/officeDocument/2006/relationships/image" Target="../media/image148.wmf"/><Relationship Id="rId15" Type="http://schemas.openxmlformats.org/officeDocument/2006/relationships/image" Target="../media/image153.wmf"/><Relationship Id="rId23" Type="http://schemas.openxmlformats.org/officeDocument/2006/relationships/image" Target="../media/image156.wmf"/><Relationship Id="rId10" Type="http://schemas.openxmlformats.org/officeDocument/2006/relationships/oleObject" Target="../embeddings/oleObject130.bin"/><Relationship Id="rId19" Type="http://schemas.openxmlformats.org/officeDocument/2006/relationships/image" Target="../media/image154.wmf"/><Relationship Id="rId4" Type="http://schemas.openxmlformats.org/officeDocument/2006/relationships/oleObject" Target="../embeddings/oleObject127.bin"/><Relationship Id="rId9" Type="http://schemas.openxmlformats.org/officeDocument/2006/relationships/image" Target="../media/image150.wmf"/><Relationship Id="rId14" Type="http://schemas.openxmlformats.org/officeDocument/2006/relationships/oleObject" Target="../embeddings/oleObject132.bin"/><Relationship Id="rId22" Type="http://schemas.openxmlformats.org/officeDocument/2006/relationships/oleObject" Target="../embeddings/oleObject136.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39.bin"/><Relationship Id="rId13" Type="http://schemas.openxmlformats.org/officeDocument/2006/relationships/image" Target="../media/image160.wmf"/><Relationship Id="rId3" Type="http://schemas.openxmlformats.org/officeDocument/2006/relationships/notesSlide" Target="../notesSlides/notesSlide18.xml"/><Relationship Id="rId7" Type="http://schemas.openxmlformats.org/officeDocument/2006/relationships/image" Target="../media/image157.wmf"/><Relationship Id="rId12" Type="http://schemas.openxmlformats.org/officeDocument/2006/relationships/oleObject" Target="../embeddings/oleObject141.bin"/><Relationship Id="rId17" Type="http://schemas.openxmlformats.org/officeDocument/2006/relationships/image" Target="../media/image162.wmf"/><Relationship Id="rId2" Type="http://schemas.openxmlformats.org/officeDocument/2006/relationships/slideLayout" Target="../slideLayouts/slideLayout2.xml"/><Relationship Id="rId16" Type="http://schemas.openxmlformats.org/officeDocument/2006/relationships/oleObject" Target="../embeddings/oleObject143.bin"/><Relationship Id="rId1" Type="http://schemas.openxmlformats.org/officeDocument/2006/relationships/vmlDrawing" Target="../drawings/vmlDrawing32.vml"/><Relationship Id="rId6" Type="http://schemas.openxmlformats.org/officeDocument/2006/relationships/oleObject" Target="../embeddings/oleObject138.bin"/><Relationship Id="rId11" Type="http://schemas.openxmlformats.org/officeDocument/2006/relationships/image" Target="../media/image159.wmf"/><Relationship Id="rId5" Type="http://schemas.openxmlformats.org/officeDocument/2006/relationships/image" Target="../media/image14.wmf"/><Relationship Id="rId15" Type="http://schemas.openxmlformats.org/officeDocument/2006/relationships/image" Target="../media/image161.wmf"/><Relationship Id="rId10" Type="http://schemas.openxmlformats.org/officeDocument/2006/relationships/oleObject" Target="../embeddings/oleObject140.bin"/><Relationship Id="rId4" Type="http://schemas.openxmlformats.org/officeDocument/2006/relationships/oleObject" Target="../embeddings/oleObject137.bin"/><Relationship Id="rId9" Type="http://schemas.openxmlformats.org/officeDocument/2006/relationships/image" Target="../media/image158.wmf"/><Relationship Id="rId14" Type="http://schemas.openxmlformats.org/officeDocument/2006/relationships/oleObject" Target="../embeddings/oleObject142.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64.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145.bin"/><Relationship Id="rId5" Type="http://schemas.openxmlformats.org/officeDocument/2006/relationships/image" Target="../media/image163.wmf"/><Relationship Id="rId4" Type="http://schemas.openxmlformats.org/officeDocument/2006/relationships/oleObject" Target="../embeddings/oleObject144.bin"/></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48.bin"/><Relationship Id="rId3" Type="http://schemas.openxmlformats.org/officeDocument/2006/relationships/notesSlide" Target="../notesSlides/notesSlide20.xml"/><Relationship Id="rId7" Type="http://schemas.openxmlformats.org/officeDocument/2006/relationships/image" Target="../media/image166.wmf"/><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oleObject" Target="../embeddings/oleObject147.bin"/><Relationship Id="rId5" Type="http://schemas.openxmlformats.org/officeDocument/2006/relationships/image" Target="../media/image165.wmf"/><Relationship Id="rId4" Type="http://schemas.openxmlformats.org/officeDocument/2006/relationships/oleObject" Target="../embeddings/oleObject146.bin"/><Relationship Id="rId9" Type="http://schemas.openxmlformats.org/officeDocument/2006/relationships/image" Target="../media/image167.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151.bin"/><Relationship Id="rId3" Type="http://schemas.openxmlformats.org/officeDocument/2006/relationships/notesSlide" Target="../notesSlides/notesSlide23.xml"/><Relationship Id="rId7" Type="http://schemas.openxmlformats.org/officeDocument/2006/relationships/image" Target="../media/image169.wmf"/><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oleObject" Target="../embeddings/oleObject150.bin"/><Relationship Id="rId11" Type="http://schemas.openxmlformats.org/officeDocument/2006/relationships/image" Target="../media/image171.wmf"/><Relationship Id="rId5" Type="http://schemas.openxmlformats.org/officeDocument/2006/relationships/image" Target="../media/image168.wmf"/><Relationship Id="rId10" Type="http://schemas.openxmlformats.org/officeDocument/2006/relationships/oleObject" Target="../embeddings/oleObject152.bin"/><Relationship Id="rId4" Type="http://schemas.openxmlformats.org/officeDocument/2006/relationships/oleObject" Target="../embeddings/oleObject149.bin"/><Relationship Id="rId9" Type="http://schemas.openxmlformats.org/officeDocument/2006/relationships/image" Target="../media/image170.wmf"/></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55.bin"/><Relationship Id="rId3" Type="http://schemas.openxmlformats.org/officeDocument/2006/relationships/notesSlide" Target="../notesSlides/notesSlide24.xml"/><Relationship Id="rId7" Type="http://schemas.openxmlformats.org/officeDocument/2006/relationships/image" Target="../media/image173.wmf"/><Relationship Id="rId2" Type="http://schemas.openxmlformats.org/officeDocument/2006/relationships/slideLayout" Target="../slideLayouts/slideLayout13.xml"/><Relationship Id="rId1" Type="http://schemas.openxmlformats.org/officeDocument/2006/relationships/vmlDrawing" Target="../drawings/vmlDrawing36.vml"/><Relationship Id="rId6" Type="http://schemas.openxmlformats.org/officeDocument/2006/relationships/oleObject" Target="../embeddings/oleObject154.bin"/><Relationship Id="rId5" Type="http://schemas.openxmlformats.org/officeDocument/2006/relationships/image" Target="../media/image172.wmf"/><Relationship Id="rId4" Type="http://schemas.openxmlformats.org/officeDocument/2006/relationships/oleObject" Target="../embeddings/oleObject153.bin"/><Relationship Id="rId9" Type="http://schemas.openxmlformats.org/officeDocument/2006/relationships/image" Target="../media/image174.wm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76.wmf"/><Relationship Id="rId2" Type="http://schemas.openxmlformats.org/officeDocument/2006/relationships/slideLayout" Target="../slideLayouts/slideLayout14.xml"/><Relationship Id="rId1" Type="http://schemas.openxmlformats.org/officeDocument/2006/relationships/vmlDrawing" Target="../drawings/vmlDrawing37.vml"/><Relationship Id="rId6" Type="http://schemas.openxmlformats.org/officeDocument/2006/relationships/oleObject" Target="../embeddings/oleObject157.bin"/><Relationship Id="rId5" Type="http://schemas.openxmlformats.org/officeDocument/2006/relationships/image" Target="../media/image175.wmf"/><Relationship Id="rId4" Type="http://schemas.openxmlformats.org/officeDocument/2006/relationships/oleObject" Target="../embeddings/oleObject156.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78.wmf"/><Relationship Id="rId2" Type="http://schemas.openxmlformats.org/officeDocument/2006/relationships/slideLayout" Target="../slideLayouts/slideLayout14.xml"/><Relationship Id="rId1" Type="http://schemas.openxmlformats.org/officeDocument/2006/relationships/vmlDrawing" Target="../drawings/vmlDrawing38.vml"/><Relationship Id="rId6" Type="http://schemas.openxmlformats.org/officeDocument/2006/relationships/oleObject" Target="../embeddings/oleObject159.bin"/><Relationship Id="rId5" Type="http://schemas.openxmlformats.org/officeDocument/2006/relationships/image" Target="../media/image177.wmf"/><Relationship Id="rId4" Type="http://schemas.openxmlformats.org/officeDocument/2006/relationships/oleObject" Target="../embeddings/oleObject158.bin"/></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162.bin"/><Relationship Id="rId3" Type="http://schemas.openxmlformats.org/officeDocument/2006/relationships/notesSlide" Target="../notesSlides/notesSlide27.xml"/><Relationship Id="rId7" Type="http://schemas.openxmlformats.org/officeDocument/2006/relationships/image" Target="../media/image180.wmf"/><Relationship Id="rId2" Type="http://schemas.openxmlformats.org/officeDocument/2006/relationships/slideLayout" Target="../slideLayouts/slideLayout15.xml"/><Relationship Id="rId1" Type="http://schemas.openxmlformats.org/officeDocument/2006/relationships/vmlDrawing" Target="../drawings/vmlDrawing39.vml"/><Relationship Id="rId6" Type="http://schemas.openxmlformats.org/officeDocument/2006/relationships/oleObject" Target="../embeddings/oleObject161.bin"/><Relationship Id="rId11" Type="http://schemas.openxmlformats.org/officeDocument/2006/relationships/image" Target="../media/image182.wmf"/><Relationship Id="rId5" Type="http://schemas.openxmlformats.org/officeDocument/2006/relationships/image" Target="../media/image179.wmf"/><Relationship Id="rId10" Type="http://schemas.openxmlformats.org/officeDocument/2006/relationships/oleObject" Target="../embeddings/oleObject163.bin"/><Relationship Id="rId4" Type="http://schemas.openxmlformats.org/officeDocument/2006/relationships/oleObject" Target="../embeddings/oleObject160.bin"/><Relationship Id="rId9" Type="http://schemas.openxmlformats.org/officeDocument/2006/relationships/image" Target="../media/image181.wmf"/></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166.bin"/><Relationship Id="rId3" Type="http://schemas.openxmlformats.org/officeDocument/2006/relationships/notesSlide" Target="../notesSlides/notesSlide28.xml"/><Relationship Id="rId7" Type="http://schemas.openxmlformats.org/officeDocument/2006/relationships/image" Target="../media/image184.wmf"/><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oleObject" Target="../embeddings/oleObject165.bin"/><Relationship Id="rId5" Type="http://schemas.openxmlformats.org/officeDocument/2006/relationships/image" Target="../media/image183.wmf"/><Relationship Id="rId4" Type="http://schemas.openxmlformats.org/officeDocument/2006/relationships/oleObject" Target="../embeddings/oleObject164.bin"/><Relationship Id="rId9" Type="http://schemas.openxmlformats.org/officeDocument/2006/relationships/image" Target="../media/image185.wmf"/></Relationships>
</file>

<file path=ppt/slides/_rels/slide6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notesSlide" Target="../notesSlides/notesSlide29.xml"/><Relationship Id="rId7" Type="http://schemas.openxmlformats.org/officeDocument/2006/relationships/oleObject" Target="../embeddings/oleObject169.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186.wmf"/><Relationship Id="rId5" Type="http://schemas.openxmlformats.org/officeDocument/2006/relationships/oleObject" Target="../embeddings/oleObject168.bin"/><Relationship Id="rId10" Type="http://schemas.openxmlformats.org/officeDocument/2006/relationships/image" Target="../media/image188.wmf"/><Relationship Id="rId4" Type="http://schemas.openxmlformats.org/officeDocument/2006/relationships/oleObject" Target="../embeddings/oleObject167.bin"/><Relationship Id="rId9" Type="http://schemas.openxmlformats.org/officeDocument/2006/relationships/oleObject" Target="../embeddings/oleObject170.bin"/></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173.bin"/><Relationship Id="rId3" Type="http://schemas.openxmlformats.org/officeDocument/2006/relationships/notesSlide" Target="../notesSlides/notesSlide31.xml"/><Relationship Id="rId7" Type="http://schemas.openxmlformats.org/officeDocument/2006/relationships/image" Target="../media/image191.wmf"/><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172.bin"/><Relationship Id="rId5" Type="http://schemas.openxmlformats.org/officeDocument/2006/relationships/image" Target="../media/image190.wmf"/><Relationship Id="rId4" Type="http://schemas.openxmlformats.org/officeDocument/2006/relationships/oleObject" Target="../embeddings/oleObject171.bin"/><Relationship Id="rId9" Type="http://schemas.openxmlformats.org/officeDocument/2006/relationships/image" Target="../media/image192.wmf"/></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176.bin"/><Relationship Id="rId13" Type="http://schemas.openxmlformats.org/officeDocument/2006/relationships/image" Target="../media/image197.wmf"/><Relationship Id="rId3" Type="http://schemas.openxmlformats.org/officeDocument/2006/relationships/notesSlide" Target="../notesSlides/notesSlide32.xml"/><Relationship Id="rId7" Type="http://schemas.openxmlformats.org/officeDocument/2006/relationships/image" Target="../media/image194.wmf"/><Relationship Id="rId12" Type="http://schemas.openxmlformats.org/officeDocument/2006/relationships/oleObject" Target="../embeddings/oleObject178.bin"/><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oleObject" Target="../embeddings/oleObject175.bin"/><Relationship Id="rId11" Type="http://schemas.openxmlformats.org/officeDocument/2006/relationships/image" Target="../media/image196.wmf"/><Relationship Id="rId5" Type="http://schemas.openxmlformats.org/officeDocument/2006/relationships/image" Target="../media/image193.wmf"/><Relationship Id="rId15" Type="http://schemas.openxmlformats.org/officeDocument/2006/relationships/image" Target="../media/image198.wmf"/><Relationship Id="rId10" Type="http://schemas.openxmlformats.org/officeDocument/2006/relationships/oleObject" Target="../embeddings/oleObject177.bin"/><Relationship Id="rId4" Type="http://schemas.openxmlformats.org/officeDocument/2006/relationships/oleObject" Target="../embeddings/oleObject174.bin"/><Relationship Id="rId9" Type="http://schemas.openxmlformats.org/officeDocument/2006/relationships/image" Target="../media/image195.wmf"/><Relationship Id="rId14" Type="http://schemas.openxmlformats.org/officeDocument/2006/relationships/oleObject" Target="../embeddings/oleObject179.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82.bin"/><Relationship Id="rId13" Type="http://schemas.openxmlformats.org/officeDocument/2006/relationships/image" Target="../media/image203.wmf"/><Relationship Id="rId3" Type="http://schemas.openxmlformats.org/officeDocument/2006/relationships/notesSlide" Target="../notesSlides/notesSlide33.xml"/><Relationship Id="rId7" Type="http://schemas.openxmlformats.org/officeDocument/2006/relationships/image" Target="../media/image200.wmf"/><Relationship Id="rId12" Type="http://schemas.openxmlformats.org/officeDocument/2006/relationships/oleObject" Target="../embeddings/oleObject184.bin"/><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oleObject" Target="../embeddings/oleObject181.bin"/><Relationship Id="rId11" Type="http://schemas.openxmlformats.org/officeDocument/2006/relationships/image" Target="../media/image202.wmf"/><Relationship Id="rId5" Type="http://schemas.openxmlformats.org/officeDocument/2006/relationships/image" Target="../media/image199.wmf"/><Relationship Id="rId10" Type="http://schemas.openxmlformats.org/officeDocument/2006/relationships/oleObject" Target="../embeddings/oleObject183.bin"/><Relationship Id="rId4" Type="http://schemas.openxmlformats.org/officeDocument/2006/relationships/oleObject" Target="../embeddings/oleObject180.bin"/><Relationship Id="rId9" Type="http://schemas.openxmlformats.org/officeDocument/2006/relationships/image" Target="../media/image201.wmf"/></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187.bin"/><Relationship Id="rId3" Type="http://schemas.openxmlformats.org/officeDocument/2006/relationships/notesSlide" Target="../notesSlides/notesSlide34.xml"/><Relationship Id="rId7" Type="http://schemas.openxmlformats.org/officeDocument/2006/relationships/image" Target="../media/image205.wmf"/><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oleObject" Target="../embeddings/oleObject186.bin"/><Relationship Id="rId11" Type="http://schemas.openxmlformats.org/officeDocument/2006/relationships/image" Target="../media/image207.wmf"/><Relationship Id="rId5" Type="http://schemas.openxmlformats.org/officeDocument/2006/relationships/image" Target="../media/image204.wmf"/><Relationship Id="rId10" Type="http://schemas.openxmlformats.org/officeDocument/2006/relationships/oleObject" Target="../embeddings/oleObject188.bin"/><Relationship Id="rId4" Type="http://schemas.openxmlformats.org/officeDocument/2006/relationships/oleObject" Target="../embeddings/oleObject185.bin"/><Relationship Id="rId9" Type="http://schemas.openxmlformats.org/officeDocument/2006/relationships/image" Target="../media/image206.wmf"/></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91.bin"/><Relationship Id="rId3" Type="http://schemas.openxmlformats.org/officeDocument/2006/relationships/notesSlide" Target="../notesSlides/notesSlide35.xml"/><Relationship Id="rId7" Type="http://schemas.openxmlformats.org/officeDocument/2006/relationships/image" Target="../media/image209.wmf"/><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oleObject" Target="../embeddings/oleObject190.bin"/><Relationship Id="rId5" Type="http://schemas.openxmlformats.org/officeDocument/2006/relationships/image" Target="../media/image208.wmf"/><Relationship Id="rId4" Type="http://schemas.openxmlformats.org/officeDocument/2006/relationships/oleObject" Target="../embeddings/oleObject189.bin"/><Relationship Id="rId9" Type="http://schemas.openxmlformats.org/officeDocument/2006/relationships/image" Target="../media/image210.wmf"/></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94.bin"/><Relationship Id="rId3" Type="http://schemas.openxmlformats.org/officeDocument/2006/relationships/notesSlide" Target="../notesSlides/notesSlide36.xml"/><Relationship Id="rId7" Type="http://schemas.openxmlformats.org/officeDocument/2006/relationships/image" Target="../media/image211.w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193.bin"/><Relationship Id="rId11" Type="http://schemas.openxmlformats.org/officeDocument/2006/relationships/image" Target="../media/image213.wmf"/><Relationship Id="rId5" Type="http://schemas.openxmlformats.org/officeDocument/2006/relationships/image" Target="../media/image210.wmf"/><Relationship Id="rId10" Type="http://schemas.openxmlformats.org/officeDocument/2006/relationships/oleObject" Target="../embeddings/oleObject195.bin"/><Relationship Id="rId4" Type="http://schemas.openxmlformats.org/officeDocument/2006/relationships/oleObject" Target="../embeddings/oleObject192.bin"/><Relationship Id="rId9" Type="http://schemas.openxmlformats.org/officeDocument/2006/relationships/image" Target="../media/image212.wmf"/></Relationships>
</file>

<file path=ppt/slides/_rels/slide77.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notesSlide" Target="../notesSlides/notesSlide37.xml"/><Relationship Id="rId7" Type="http://schemas.openxmlformats.org/officeDocument/2006/relationships/oleObject" Target="../embeddings/oleObject198.bin"/><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oleObject" Target="../embeddings/oleObject197.bin"/><Relationship Id="rId5" Type="http://schemas.openxmlformats.org/officeDocument/2006/relationships/image" Target="../media/image214.wmf"/><Relationship Id="rId10" Type="http://schemas.openxmlformats.org/officeDocument/2006/relationships/image" Target="../media/image216.wmf"/><Relationship Id="rId4" Type="http://schemas.openxmlformats.org/officeDocument/2006/relationships/oleObject" Target="../embeddings/oleObject196.bin"/><Relationship Id="rId9" Type="http://schemas.openxmlformats.org/officeDocument/2006/relationships/oleObject" Target="../embeddings/oleObject199.bin"/></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202.bin"/><Relationship Id="rId3" Type="http://schemas.openxmlformats.org/officeDocument/2006/relationships/notesSlide" Target="../notesSlides/notesSlide38.xml"/><Relationship Id="rId7" Type="http://schemas.openxmlformats.org/officeDocument/2006/relationships/image" Target="../media/image217.wm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oleObject" Target="../embeddings/oleObject201.bin"/><Relationship Id="rId5" Type="http://schemas.openxmlformats.org/officeDocument/2006/relationships/image" Target="../media/image216.wmf"/><Relationship Id="rId4" Type="http://schemas.openxmlformats.org/officeDocument/2006/relationships/oleObject" Target="../embeddings/oleObject200.bin"/><Relationship Id="rId9" Type="http://schemas.openxmlformats.org/officeDocument/2006/relationships/image" Target="../media/image218.wmf"/></Relationships>
</file>

<file path=ppt/slides/_rels/slide7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220.wmf"/><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oleObject" Target="../embeddings/oleObject203.bin"/><Relationship Id="rId5" Type="http://schemas.openxmlformats.org/officeDocument/2006/relationships/image" Target="../media/image222.emf"/><Relationship Id="rId4" Type="http://schemas.openxmlformats.org/officeDocument/2006/relationships/image" Target="../media/image221.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Layout" Target="../slideLayouts/slideLayout2.xml"/><Relationship Id="rId1" Type="http://schemas.openxmlformats.org/officeDocument/2006/relationships/vmlDrawing" Target="../drawings/vmlDrawing51.vml"/><Relationship Id="rId4" Type="http://schemas.openxmlformats.org/officeDocument/2006/relationships/image" Target="../media/image224.wmf"/></Relationships>
</file>

<file path=ppt/slides/_rels/slide8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8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89.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Density Functional Theory</a:t>
            </a:r>
          </a:p>
        </p:txBody>
      </p:sp>
      <p:sp>
        <p:nvSpPr>
          <p:cNvPr id="3" name="Subtitle 2"/>
          <p:cNvSpPr>
            <a:spLocks noGrp="1"/>
          </p:cNvSpPr>
          <p:nvPr>
            <p:ph type="subTitle" idx="1"/>
          </p:nvPr>
        </p:nvSpPr>
        <p:spPr/>
        <p:txBody>
          <a:bodyPr/>
          <a:lstStyle/>
          <a:p>
            <a:pPr algn="r"/>
            <a:r>
              <a:rPr lang="en-US" dirty="0" err="1"/>
              <a:t>Kapil</a:t>
            </a:r>
            <a:endParaRPr lang="en-US" dirty="0"/>
          </a:p>
        </p:txBody>
      </p:sp>
      <p:sp>
        <p:nvSpPr>
          <p:cNvPr id="4" name="Slide Number Placeholder 3"/>
          <p:cNvSpPr>
            <a:spLocks noGrp="1"/>
          </p:cNvSpPr>
          <p:nvPr>
            <p:ph type="sldNum" sz="quarter" idx="12"/>
          </p:nvPr>
        </p:nvSpPr>
        <p:spPr/>
        <p:txBody>
          <a:bodyPr/>
          <a:lstStyle/>
          <a:p>
            <a:fld id="{7B8E16AF-1FE1-4FE6-A501-9D85C31F5122}"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7467600" cy="762000"/>
          </a:xfrm>
        </p:spPr>
        <p:txBody>
          <a:bodyPr/>
          <a:lstStyle/>
          <a:p>
            <a:r>
              <a:rPr lang="en-US" dirty="0"/>
              <a:t>Hamiltonian of Hydrogen atom:</a:t>
            </a:r>
          </a:p>
        </p:txBody>
      </p:sp>
      <p:sp>
        <p:nvSpPr>
          <p:cNvPr id="4" name="Slide Number Placeholder 3"/>
          <p:cNvSpPr>
            <a:spLocks noGrp="1"/>
          </p:cNvSpPr>
          <p:nvPr>
            <p:ph type="sldNum" sz="quarter" idx="15"/>
          </p:nvPr>
        </p:nvSpPr>
        <p:spPr/>
        <p:txBody>
          <a:bodyPr/>
          <a:lstStyle/>
          <a:p>
            <a:fld id="{7B8E16AF-1FE1-4FE6-A501-9D85C31F5122}" type="slidenum">
              <a:rPr lang="en-US" smtClean="0"/>
              <a:pPr/>
              <a:t>10</a:t>
            </a:fld>
            <a:endParaRPr lang="en-US"/>
          </a:p>
        </p:txBody>
      </p:sp>
      <p:sp>
        <p:nvSpPr>
          <p:cNvPr id="5" name="Title 1"/>
          <p:cNvSpPr txBox="1">
            <a:spLocks/>
          </p:cNvSpPr>
          <p:nvPr/>
        </p:nvSpPr>
        <p:spPr>
          <a:xfrm>
            <a:off x="457200" y="228600"/>
            <a:ext cx="3886200" cy="73183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cap="small" dirty="0">
                <a:solidFill>
                  <a:schemeClr val="tx2"/>
                </a:solidFill>
                <a:latin typeface="+mj-lt"/>
                <a:ea typeface="+mj-ea"/>
                <a:cs typeface="+mj-cs"/>
              </a:rPr>
              <a:t>HAMILTONIAN</a:t>
            </a:r>
          </a:p>
        </p:txBody>
      </p:sp>
      <p:grpSp>
        <p:nvGrpSpPr>
          <p:cNvPr id="12" name="Group 11"/>
          <p:cNvGrpSpPr/>
          <p:nvPr/>
        </p:nvGrpSpPr>
        <p:grpSpPr>
          <a:xfrm>
            <a:off x="3733800" y="2682920"/>
            <a:ext cx="1667528" cy="839112"/>
            <a:chOff x="3733800" y="2682920"/>
            <a:chExt cx="1667528" cy="839112"/>
          </a:xfrm>
        </p:grpSpPr>
        <p:sp>
          <p:nvSpPr>
            <p:cNvPr id="6" name="Oval 5"/>
            <p:cNvSpPr/>
            <p:nvPr/>
          </p:nvSpPr>
          <p:spPr>
            <a:xfrm>
              <a:off x="3733800" y="3339152"/>
              <a:ext cx="182880" cy="182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55608" y="2682920"/>
              <a:ext cx="45720" cy="457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3962400" y="2743200"/>
              <a:ext cx="1347816" cy="626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3" name="Object 12"/>
          <p:cNvGraphicFramePr>
            <a:graphicFrameLocks noChangeAspect="1"/>
          </p:cNvGraphicFramePr>
          <p:nvPr/>
        </p:nvGraphicFramePr>
        <p:xfrm>
          <a:off x="2514600" y="3886200"/>
          <a:ext cx="3771900" cy="838200"/>
        </p:xfrm>
        <a:graphic>
          <a:graphicData uri="http://schemas.openxmlformats.org/presentationml/2006/ole">
            <mc:AlternateContent xmlns:mc="http://schemas.openxmlformats.org/markup-compatibility/2006">
              <mc:Choice xmlns:v="urn:schemas-microsoft-com:vml" Requires="v">
                <p:oleObj spid="_x0000_s608324" name="Equation" r:id="rId3" imgW="1143000" imgH="254000" progId="Equation.3">
                  <p:embed/>
                </p:oleObj>
              </mc:Choice>
              <mc:Fallback>
                <p:oleObj name="Equation" r:id="rId3" imgW="1143000" imgH="254000" progId="Equation.3">
                  <p:embed/>
                  <p:pic>
                    <p:nvPicPr>
                      <p:cNvPr id="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886200"/>
                        <a:ext cx="37719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8259" name="Content Placeholder 3"/>
          <p:cNvGraphicFramePr>
            <a:graphicFrameLocks noChangeAspect="1"/>
          </p:cNvGraphicFramePr>
          <p:nvPr/>
        </p:nvGraphicFramePr>
        <p:xfrm>
          <a:off x="1219200" y="5257800"/>
          <a:ext cx="6455229" cy="1143000"/>
        </p:xfrm>
        <a:graphic>
          <a:graphicData uri="http://schemas.openxmlformats.org/presentationml/2006/ole">
            <mc:AlternateContent xmlns:mc="http://schemas.openxmlformats.org/markup-compatibility/2006">
              <mc:Choice xmlns:v="urn:schemas-microsoft-com:vml" Requires="v">
                <p:oleObj spid="_x0000_s608325" name="Equation" r:id="rId5" imgW="2260600" imgH="457200" progId="Equation.3">
                  <p:embed/>
                </p:oleObj>
              </mc:Choice>
              <mc:Fallback>
                <p:oleObj name="Equation" r:id="rId5" imgW="2260600" imgH="457200" progId="Equation.3">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257800"/>
                        <a:ext cx="6455229"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503238"/>
          </a:xfrm>
        </p:spPr>
        <p:txBody>
          <a:bodyPr>
            <a:normAutofit fontScale="90000"/>
          </a:bodyPr>
          <a:lstStyle/>
          <a:p>
            <a:r>
              <a:rPr lang="en-US" dirty="0"/>
              <a:t>Background</a:t>
            </a:r>
          </a:p>
        </p:txBody>
      </p:sp>
      <p:graphicFrame>
        <p:nvGraphicFramePr>
          <p:cNvPr id="4" name="Content Placeholder 3"/>
          <p:cNvGraphicFramePr>
            <a:graphicFrameLocks noGrp="1" noChangeAspect="1"/>
          </p:cNvGraphicFramePr>
          <p:nvPr>
            <p:ph sz="quarter" idx="1"/>
          </p:nvPr>
        </p:nvGraphicFramePr>
        <p:xfrm>
          <a:off x="533400" y="2133600"/>
          <a:ext cx="8229600" cy="685800"/>
        </p:xfrm>
        <a:graphic>
          <a:graphicData uri="http://schemas.openxmlformats.org/presentationml/2006/ole">
            <mc:AlternateContent xmlns:mc="http://schemas.openxmlformats.org/markup-compatibility/2006">
              <mc:Choice xmlns:v="urn:schemas-microsoft-com:vml" Requires="v">
                <p:oleObj spid="_x0000_s174118" name="Equation" r:id="rId3" imgW="4940300" imgH="469900" progId="Equation.3">
                  <p:embed/>
                </p:oleObj>
              </mc:Choice>
              <mc:Fallback>
                <p:oleObj name="Equation" r:id="rId3" imgW="4940300" imgH="469900" progId="Equation.3">
                  <p:embed/>
                  <p:pic>
                    <p:nvPicPr>
                      <p:cNvPr id="0" name="Picture 1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33600"/>
                        <a:ext cx="8229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ular Callout 11"/>
          <p:cNvSpPr/>
          <p:nvPr/>
        </p:nvSpPr>
        <p:spPr>
          <a:xfrm>
            <a:off x="1066800" y="2133600"/>
            <a:ext cx="1143000" cy="685800"/>
          </a:xfrm>
          <a:prstGeom prst="wedgeRectCallout">
            <a:avLst>
              <a:gd name="adj1" fmla="val -22337"/>
              <a:gd name="adj2" fmla="val 8589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2442411" y="2133600"/>
            <a:ext cx="1227221" cy="685800"/>
          </a:xfrm>
          <a:prstGeom prst="wedgeRectCallout">
            <a:avLst>
              <a:gd name="adj1" fmla="val -2600"/>
              <a:gd name="adj2" fmla="val 14320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ular Callout 13"/>
          <p:cNvSpPr/>
          <p:nvPr/>
        </p:nvSpPr>
        <p:spPr>
          <a:xfrm>
            <a:off x="3886200" y="2133600"/>
            <a:ext cx="1600200" cy="685800"/>
          </a:xfrm>
          <a:prstGeom prst="wedgeRectCallout">
            <a:avLst>
              <a:gd name="adj1" fmla="val -22337"/>
              <a:gd name="adj2" fmla="val 8589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ular Callout 14"/>
          <p:cNvSpPr/>
          <p:nvPr/>
        </p:nvSpPr>
        <p:spPr>
          <a:xfrm>
            <a:off x="5715000" y="2133600"/>
            <a:ext cx="1175084" cy="685800"/>
          </a:xfrm>
          <a:prstGeom prst="wedgeRectCallout">
            <a:avLst>
              <a:gd name="adj1" fmla="val -9751"/>
              <a:gd name="adj2" fmla="val 158918"/>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ular Callout 15"/>
          <p:cNvSpPr/>
          <p:nvPr/>
        </p:nvSpPr>
        <p:spPr>
          <a:xfrm>
            <a:off x="7086600" y="2133600"/>
            <a:ext cx="1600200" cy="685800"/>
          </a:xfrm>
          <a:prstGeom prst="wedgeRectCallout">
            <a:avLst>
              <a:gd name="adj1" fmla="val 2224"/>
              <a:gd name="adj2" fmla="val 8706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33400" y="3048000"/>
            <a:ext cx="1749197" cy="338554"/>
          </a:xfrm>
          <a:prstGeom prst="rect">
            <a:avLst/>
          </a:prstGeom>
          <a:noFill/>
        </p:spPr>
        <p:txBody>
          <a:bodyPr wrap="none" rtlCol="0">
            <a:spAutoFit/>
          </a:bodyPr>
          <a:lstStyle/>
          <a:p>
            <a:r>
              <a:rPr lang="en-US" sz="1600" dirty="0"/>
              <a:t>K.E. of electrons</a:t>
            </a:r>
          </a:p>
        </p:txBody>
      </p:sp>
      <p:sp>
        <p:nvSpPr>
          <p:cNvPr id="18" name="TextBox 17"/>
          <p:cNvSpPr txBox="1"/>
          <p:nvPr/>
        </p:nvSpPr>
        <p:spPr>
          <a:xfrm>
            <a:off x="2286000" y="3429000"/>
            <a:ext cx="1467068" cy="338554"/>
          </a:xfrm>
          <a:prstGeom prst="rect">
            <a:avLst/>
          </a:prstGeom>
          <a:noFill/>
        </p:spPr>
        <p:txBody>
          <a:bodyPr wrap="none" rtlCol="0">
            <a:spAutoFit/>
          </a:bodyPr>
          <a:lstStyle/>
          <a:p>
            <a:r>
              <a:rPr lang="en-US" sz="1600" dirty="0"/>
              <a:t>K.E. of nuclei</a:t>
            </a:r>
          </a:p>
        </p:txBody>
      </p:sp>
      <p:sp>
        <p:nvSpPr>
          <p:cNvPr id="19" name="TextBox 18"/>
          <p:cNvSpPr txBox="1"/>
          <p:nvPr/>
        </p:nvSpPr>
        <p:spPr>
          <a:xfrm>
            <a:off x="3352800" y="3048000"/>
            <a:ext cx="3276600" cy="338554"/>
          </a:xfrm>
          <a:prstGeom prst="rect">
            <a:avLst/>
          </a:prstGeom>
          <a:noFill/>
        </p:spPr>
        <p:txBody>
          <a:bodyPr wrap="square" rtlCol="0">
            <a:spAutoFit/>
          </a:bodyPr>
          <a:lstStyle/>
          <a:p>
            <a:r>
              <a:rPr lang="en-US" sz="1600" dirty="0"/>
              <a:t>Electrons-nuclei interaction</a:t>
            </a:r>
          </a:p>
        </p:txBody>
      </p:sp>
      <p:sp>
        <p:nvSpPr>
          <p:cNvPr id="20" name="TextBox 19"/>
          <p:cNvSpPr txBox="1"/>
          <p:nvPr/>
        </p:nvSpPr>
        <p:spPr>
          <a:xfrm>
            <a:off x="4419600" y="3581400"/>
            <a:ext cx="2916183" cy="338554"/>
          </a:xfrm>
          <a:prstGeom prst="rect">
            <a:avLst/>
          </a:prstGeom>
          <a:noFill/>
        </p:spPr>
        <p:txBody>
          <a:bodyPr wrap="none" rtlCol="0">
            <a:spAutoFit/>
          </a:bodyPr>
          <a:lstStyle/>
          <a:p>
            <a:r>
              <a:rPr lang="en-US" sz="1600" dirty="0"/>
              <a:t>Electron-electron interaction</a:t>
            </a:r>
          </a:p>
        </p:txBody>
      </p:sp>
      <p:sp>
        <p:nvSpPr>
          <p:cNvPr id="22" name="TextBox 21"/>
          <p:cNvSpPr txBox="1"/>
          <p:nvPr/>
        </p:nvSpPr>
        <p:spPr>
          <a:xfrm>
            <a:off x="6400800" y="2971800"/>
            <a:ext cx="2848857" cy="338554"/>
          </a:xfrm>
          <a:prstGeom prst="rect">
            <a:avLst/>
          </a:prstGeom>
          <a:noFill/>
        </p:spPr>
        <p:txBody>
          <a:bodyPr wrap="none" rtlCol="0">
            <a:spAutoFit/>
          </a:bodyPr>
          <a:lstStyle/>
          <a:p>
            <a:r>
              <a:rPr lang="en-US" sz="1600" dirty="0"/>
              <a:t>Nucleus-nucleus interaction</a:t>
            </a:r>
          </a:p>
        </p:txBody>
      </p:sp>
      <p:sp>
        <p:nvSpPr>
          <p:cNvPr id="21" name="TextBox 20"/>
          <p:cNvSpPr txBox="1"/>
          <p:nvPr/>
        </p:nvSpPr>
        <p:spPr>
          <a:xfrm>
            <a:off x="457200" y="1371600"/>
            <a:ext cx="4953000" cy="369332"/>
          </a:xfrm>
          <a:prstGeom prst="rect">
            <a:avLst/>
          </a:prstGeom>
          <a:noFill/>
        </p:spPr>
        <p:txBody>
          <a:bodyPr wrap="square" rtlCol="0">
            <a:spAutoFit/>
          </a:bodyPr>
          <a:lstStyle/>
          <a:p>
            <a:r>
              <a:rPr lang="en-US" dirty="0"/>
              <a:t>Hamiltonian of a molecule is given by</a:t>
            </a:r>
          </a:p>
        </p:txBody>
      </p:sp>
      <p:sp>
        <p:nvSpPr>
          <p:cNvPr id="23" name="Slide Number Placeholder 22"/>
          <p:cNvSpPr>
            <a:spLocks noGrp="1"/>
          </p:cNvSpPr>
          <p:nvPr>
            <p:ph type="sldNum" sz="quarter" idx="15"/>
          </p:nvPr>
        </p:nvSpPr>
        <p:spPr/>
        <p:txBody>
          <a:bodyPr/>
          <a:lstStyle/>
          <a:p>
            <a:fld id="{7B8E16AF-1FE1-4FE6-A501-9D85C31F5122}" type="slidenum">
              <a:rPr lang="en-US" smtClean="0"/>
              <a:pPr/>
              <a:t>11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5" grpId="1" animBg="1"/>
      <p:bldP spid="16" grpId="0" animBg="1"/>
      <p:bldP spid="17" grpId="0"/>
      <p:bldP spid="18" grpId="0"/>
      <p:bldP spid="19" grpId="0"/>
      <p:bldP spid="20" grpId="0"/>
      <p:bldP spid="20" grpId="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467600" cy="655638"/>
          </a:xfrm>
        </p:spPr>
        <p:txBody>
          <a:bodyPr>
            <a:normAutofit/>
          </a:bodyPr>
          <a:lstStyle/>
          <a:p>
            <a:r>
              <a:rPr lang="en-US" sz="2800" dirty="0"/>
              <a:t>The Born-Oppenheimer Approximation</a:t>
            </a:r>
          </a:p>
        </p:txBody>
      </p:sp>
      <p:graphicFrame>
        <p:nvGraphicFramePr>
          <p:cNvPr id="4" name="Content Placeholder 3"/>
          <p:cNvGraphicFramePr>
            <a:graphicFrameLocks noGrp="1" noChangeAspect="1"/>
          </p:cNvGraphicFramePr>
          <p:nvPr>
            <p:ph sz="quarter" idx="1"/>
          </p:nvPr>
        </p:nvGraphicFramePr>
        <p:xfrm>
          <a:off x="533400" y="2133600"/>
          <a:ext cx="8229600" cy="685800"/>
        </p:xfrm>
        <a:graphic>
          <a:graphicData uri="http://schemas.openxmlformats.org/presentationml/2006/ole">
            <mc:AlternateContent xmlns:mc="http://schemas.openxmlformats.org/markup-compatibility/2006">
              <mc:Choice xmlns:v="urn:schemas-microsoft-com:vml" Requires="v">
                <p:oleObj spid="_x0000_s175172" name="Equation" r:id="rId3" imgW="4940300" imgH="469900" progId="Equation.3">
                  <p:embed/>
                </p:oleObj>
              </mc:Choice>
              <mc:Fallback>
                <p:oleObj name="Equation" r:id="rId3" imgW="4940300" imgH="469900" progId="Equation.3">
                  <p:embed/>
                  <p:pic>
                    <p:nvPicPr>
                      <p:cNvPr id="0" name="Picture 3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33600"/>
                        <a:ext cx="8229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1" name="Content Placeholder 3"/>
          <p:cNvGraphicFramePr>
            <a:graphicFrameLocks noChangeAspect="1"/>
          </p:cNvGraphicFramePr>
          <p:nvPr/>
        </p:nvGraphicFramePr>
        <p:xfrm>
          <a:off x="533400" y="4343400"/>
          <a:ext cx="4908550" cy="685800"/>
        </p:xfrm>
        <a:graphic>
          <a:graphicData uri="http://schemas.openxmlformats.org/presentationml/2006/ole">
            <mc:AlternateContent xmlns:mc="http://schemas.openxmlformats.org/markup-compatibility/2006">
              <mc:Choice xmlns:v="urn:schemas-microsoft-com:vml" Requires="v">
                <p:oleObj spid="_x0000_s175173" name="Equation" r:id="rId5" imgW="2946400" imgH="469900" progId="Equation.3">
                  <p:embed/>
                </p:oleObj>
              </mc:Choice>
              <mc:Fallback>
                <p:oleObj name="Equation" r:id="rId5" imgW="2946400" imgH="469900" progId="Equation.3">
                  <p:embed/>
                  <p:pic>
                    <p:nvPicPr>
                      <p:cNvPr id="0"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343400"/>
                        <a:ext cx="490855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ular Callout 20"/>
          <p:cNvSpPr/>
          <p:nvPr/>
        </p:nvSpPr>
        <p:spPr>
          <a:xfrm>
            <a:off x="2438400" y="2175932"/>
            <a:ext cx="1219200" cy="609600"/>
          </a:xfrm>
          <a:prstGeom prst="wedgeRectCallout">
            <a:avLst>
              <a:gd name="adj1" fmla="val -20833"/>
              <a:gd name="adj2" fmla="val 791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ular Callout 23"/>
          <p:cNvSpPr/>
          <p:nvPr/>
        </p:nvSpPr>
        <p:spPr>
          <a:xfrm>
            <a:off x="7086600" y="2167468"/>
            <a:ext cx="1676400" cy="609600"/>
          </a:xfrm>
          <a:prstGeom prst="wedgeRectCallout">
            <a:avLst>
              <a:gd name="adj1" fmla="val -21338"/>
              <a:gd name="adj2" fmla="val 87500"/>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590800" y="2971800"/>
            <a:ext cx="685800" cy="369332"/>
          </a:xfrm>
          <a:prstGeom prst="rect">
            <a:avLst/>
          </a:prstGeom>
          <a:noFill/>
        </p:spPr>
        <p:txBody>
          <a:bodyPr wrap="square" rtlCol="0">
            <a:spAutoFit/>
          </a:bodyPr>
          <a:lstStyle/>
          <a:p>
            <a:r>
              <a:rPr lang="en-US" dirty="0"/>
              <a:t>≈0</a:t>
            </a:r>
          </a:p>
        </p:txBody>
      </p:sp>
      <p:sp>
        <p:nvSpPr>
          <p:cNvPr id="26" name="TextBox 25"/>
          <p:cNvSpPr txBox="1"/>
          <p:nvPr/>
        </p:nvSpPr>
        <p:spPr>
          <a:xfrm>
            <a:off x="7010400" y="2921001"/>
            <a:ext cx="1371600" cy="369332"/>
          </a:xfrm>
          <a:prstGeom prst="rect">
            <a:avLst/>
          </a:prstGeom>
          <a:noFill/>
        </p:spPr>
        <p:txBody>
          <a:bodyPr wrap="square" rtlCol="0">
            <a:spAutoFit/>
          </a:bodyPr>
          <a:lstStyle/>
          <a:p>
            <a:r>
              <a:rPr lang="en-US" dirty="0"/>
              <a:t>Constant</a:t>
            </a:r>
          </a:p>
        </p:txBody>
      </p:sp>
      <p:sp>
        <p:nvSpPr>
          <p:cNvPr id="27" name="TextBox 26"/>
          <p:cNvSpPr txBox="1"/>
          <p:nvPr/>
        </p:nvSpPr>
        <p:spPr>
          <a:xfrm>
            <a:off x="457200" y="3429000"/>
            <a:ext cx="6173485" cy="369332"/>
          </a:xfrm>
          <a:prstGeom prst="rect">
            <a:avLst/>
          </a:prstGeom>
          <a:noFill/>
        </p:spPr>
        <p:txBody>
          <a:bodyPr wrap="none" rtlCol="0">
            <a:spAutoFit/>
          </a:bodyPr>
          <a:lstStyle/>
          <a:p>
            <a:r>
              <a:rPr lang="en-US" dirty="0"/>
              <a:t>Electrons in a molecule moves in the field of fixed nuclei</a:t>
            </a:r>
          </a:p>
        </p:txBody>
      </p:sp>
      <p:sp>
        <p:nvSpPr>
          <p:cNvPr id="28" name="TextBox 27"/>
          <p:cNvSpPr txBox="1"/>
          <p:nvPr/>
        </p:nvSpPr>
        <p:spPr>
          <a:xfrm>
            <a:off x="5715000" y="4267200"/>
            <a:ext cx="3429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1400" dirty="0"/>
              <a:t>Any constant added to an operator only adds to the operator </a:t>
            </a:r>
            <a:r>
              <a:rPr lang="en-US" sz="1400" dirty="0" err="1"/>
              <a:t>eigenvalues</a:t>
            </a:r>
            <a:r>
              <a:rPr lang="en-US" sz="1400" dirty="0"/>
              <a:t> and has no effect on the operator </a:t>
            </a:r>
            <a:r>
              <a:rPr lang="en-US" sz="1400" dirty="0" err="1"/>
              <a:t>eigenfunctions</a:t>
            </a:r>
            <a:r>
              <a:rPr lang="en-US" sz="1400" dirty="0"/>
              <a:t>.</a:t>
            </a:r>
          </a:p>
        </p:txBody>
      </p:sp>
      <p:sp>
        <p:nvSpPr>
          <p:cNvPr id="11" name="Slide Number Placeholder 10"/>
          <p:cNvSpPr>
            <a:spLocks noGrp="1"/>
          </p:cNvSpPr>
          <p:nvPr>
            <p:ph type="sldNum" sz="quarter" idx="15"/>
          </p:nvPr>
        </p:nvSpPr>
        <p:spPr/>
        <p:txBody>
          <a:bodyPr/>
          <a:lstStyle/>
          <a:p>
            <a:fld id="{7B8E16AF-1FE1-4FE6-A501-9D85C31F5122}"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8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p:bldP spid="26" grpId="0"/>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579438"/>
          </a:xfrm>
        </p:spPr>
        <p:txBody>
          <a:bodyPr/>
          <a:lstStyle/>
          <a:p>
            <a:r>
              <a:rPr lang="en-US" dirty="0"/>
              <a:t>Atomic Unit</a:t>
            </a:r>
          </a:p>
        </p:txBody>
      </p:sp>
      <p:sp>
        <p:nvSpPr>
          <p:cNvPr id="3" name="Content Placeholder 2"/>
          <p:cNvSpPr>
            <a:spLocks noGrp="1"/>
          </p:cNvSpPr>
          <p:nvPr>
            <p:ph sz="quarter" idx="1"/>
          </p:nvPr>
        </p:nvSpPr>
        <p:spPr>
          <a:xfrm>
            <a:off x="457200" y="1066800"/>
            <a:ext cx="8229600" cy="990600"/>
          </a:xfrm>
        </p:spPr>
        <p:txBody>
          <a:bodyPr>
            <a:normAutofit/>
          </a:bodyPr>
          <a:lstStyle/>
          <a:p>
            <a:r>
              <a:rPr lang="en-US" sz="2000" dirty="0"/>
              <a:t>Let us take Schrodinger equation for the hydrogen atom in S.I. unit-</a:t>
            </a:r>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76376" name="Equation" r:id="rId3" imgW="114151" imgH="215619" progId="Equation.3">
                  <p:embed/>
                </p:oleObj>
              </mc:Choice>
              <mc:Fallback>
                <p:oleObj name="Equation" r:id="rId3" imgW="114151" imgH="215619" progId="Equation.3">
                  <p:embed/>
                  <p:pic>
                    <p:nvPicPr>
                      <p:cNvPr id="0" name="Picture 1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3" name="Content Placeholder 3"/>
          <p:cNvGraphicFramePr>
            <a:graphicFrameLocks noChangeAspect="1"/>
          </p:cNvGraphicFramePr>
          <p:nvPr/>
        </p:nvGraphicFramePr>
        <p:xfrm>
          <a:off x="2667000" y="1828800"/>
          <a:ext cx="2813050" cy="704850"/>
        </p:xfrm>
        <a:graphic>
          <a:graphicData uri="http://schemas.openxmlformats.org/presentationml/2006/ole">
            <mc:AlternateContent xmlns:mc="http://schemas.openxmlformats.org/markup-compatibility/2006">
              <mc:Choice xmlns:v="urn:schemas-microsoft-com:vml" Requires="v">
                <p:oleObj spid="_x0000_s176377" name="Equation" r:id="rId5" imgW="1688367" imgH="482391" progId="Equation.3">
                  <p:embed/>
                </p:oleObj>
              </mc:Choice>
              <mc:Fallback>
                <p:oleObj name="Equation" r:id="rId5" imgW="1688367" imgH="482391" progId="Equation.3">
                  <p:embed/>
                  <p:pic>
                    <p:nvPicPr>
                      <p:cNvPr id="0" name="Picture 1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28800"/>
                        <a:ext cx="2813050"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2667000" y="2743200"/>
          <a:ext cx="2057400" cy="228600"/>
        </p:xfrm>
        <a:graphic>
          <a:graphicData uri="http://schemas.openxmlformats.org/presentationml/2006/ole">
            <mc:AlternateContent xmlns:mc="http://schemas.openxmlformats.org/markup-compatibility/2006">
              <mc:Choice xmlns:v="urn:schemas-microsoft-com:vml" Requires="v">
                <p:oleObj spid="_x0000_s176378" name="Equation" r:id="rId7" imgW="1282700" imgH="203200" progId="Equation.3">
                  <p:embed/>
                </p:oleObj>
              </mc:Choice>
              <mc:Fallback>
                <p:oleObj name="Equation" r:id="rId7" imgW="1282700" imgH="203200" progId="Equation.3">
                  <p:embed/>
                  <p:pic>
                    <p:nvPicPr>
                      <p:cNvPr id="0" name="Picture 1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2743200"/>
                        <a:ext cx="20574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5" name="Content Placeholder 3"/>
          <p:cNvGraphicFramePr>
            <a:graphicFrameLocks noChangeAspect="1"/>
          </p:cNvGraphicFramePr>
          <p:nvPr/>
        </p:nvGraphicFramePr>
        <p:xfrm>
          <a:off x="2667000" y="3276600"/>
          <a:ext cx="3255962" cy="704850"/>
        </p:xfrm>
        <a:graphic>
          <a:graphicData uri="http://schemas.openxmlformats.org/presentationml/2006/ole">
            <mc:AlternateContent xmlns:mc="http://schemas.openxmlformats.org/markup-compatibility/2006">
              <mc:Choice xmlns:v="urn:schemas-microsoft-com:vml" Requires="v">
                <p:oleObj spid="_x0000_s176379" name="Equation" r:id="rId9" imgW="1955800" imgH="482600" progId="Equation.3">
                  <p:embed/>
                </p:oleObj>
              </mc:Choice>
              <mc:Fallback>
                <p:oleObj name="Equation" r:id="rId9" imgW="1955800" imgH="482600" progId="Equation.3">
                  <p:embed/>
                  <p:pic>
                    <p:nvPicPr>
                      <p:cNvPr id="0" name="Picture 1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3276600"/>
                        <a:ext cx="3255962"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2"/>
          <p:cNvSpPr txBox="1">
            <a:spLocks/>
          </p:cNvSpPr>
          <p:nvPr/>
        </p:nvSpPr>
        <p:spPr>
          <a:xfrm>
            <a:off x="228600" y="4419600"/>
            <a:ext cx="3276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kumimoji="0" lang="en-US" sz="2400" b="0" i="0" u="none" strike="noStrike" kern="1200" cap="none" spc="0" normalizeH="0" baseline="0" noProof="0" dirty="0">
                <a:ln>
                  <a:noFill/>
                </a:ln>
                <a:solidFill>
                  <a:schemeClr val="tx1"/>
                </a:solidFill>
                <a:effectLst/>
                <a:uLnTx/>
                <a:uFillTx/>
                <a:ea typeface="+mn-ea"/>
                <a:cs typeface="+mn-cs"/>
              </a:rPr>
              <a:t>Choose </a:t>
            </a:r>
            <a:r>
              <a:rPr kumimoji="0" lang="el-GR" sz="2400" b="0" i="0" u="none" strike="noStrike" kern="1200" cap="none" spc="0" normalizeH="0" baseline="0" noProof="0" dirty="0">
                <a:ln>
                  <a:noFill/>
                </a:ln>
                <a:solidFill>
                  <a:schemeClr val="tx1"/>
                </a:solidFill>
                <a:effectLst/>
                <a:uLnTx/>
                <a:uFillTx/>
              </a:rPr>
              <a:t>λ</a:t>
            </a:r>
            <a:r>
              <a:rPr kumimoji="0" lang="en-US" sz="2400" b="0" i="0" u="none" strike="noStrike" kern="1200" cap="none" spc="0" normalizeH="0" baseline="0" noProof="0" dirty="0">
                <a:ln>
                  <a:noFill/>
                </a:ln>
                <a:solidFill>
                  <a:schemeClr val="tx1"/>
                </a:solidFill>
                <a:effectLst/>
                <a:uLnTx/>
                <a:uFillTx/>
              </a:rPr>
              <a:t> such that:</a:t>
            </a:r>
            <a:endParaRPr kumimoji="0" lang="en-US" sz="2400" b="0" i="0" u="none" strike="noStrike" kern="1200" cap="none" spc="0" normalizeH="0" baseline="0" noProof="0" dirty="0">
              <a:ln>
                <a:noFill/>
              </a:ln>
              <a:solidFill>
                <a:schemeClr val="tx1"/>
              </a:solidFill>
              <a:effectLst/>
              <a:uLnTx/>
              <a:uFillTx/>
              <a:ea typeface="+mn-ea"/>
              <a:cs typeface="+mn-cs"/>
            </a:endParaRPr>
          </a:p>
        </p:txBody>
      </p:sp>
      <p:graphicFrame>
        <p:nvGraphicFramePr>
          <p:cNvPr id="81926" name="Content Placeholder 3"/>
          <p:cNvGraphicFramePr>
            <a:graphicFrameLocks noChangeAspect="1"/>
          </p:cNvGraphicFramePr>
          <p:nvPr/>
        </p:nvGraphicFramePr>
        <p:xfrm>
          <a:off x="3124200" y="4343400"/>
          <a:ext cx="1541462" cy="668338"/>
        </p:xfrm>
        <a:graphic>
          <a:graphicData uri="http://schemas.openxmlformats.org/presentationml/2006/ole">
            <mc:AlternateContent xmlns:mc="http://schemas.openxmlformats.org/markup-compatibility/2006">
              <mc:Choice xmlns:v="urn:schemas-microsoft-com:vml" Requires="v">
                <p:oleObj spid="_x0000_s176380" name="Equation" r:id="rId11" imgW="927100" imgH="457200" progId="Equation.3">
                  <p:embed/>
                </p:oleObj>
              </mc:Choice>
              <mc:Fallback>
                <p:oleObj name="Equation" r:id="rId11" imgW="927100" imgH="457200" progId="Equation.3">
                  <p:embed/>
                  <p:pic>
                    <p:nvPicPr>
                      <p:cNvPr id="0" name="Picture 13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4200" y="4343400"/>
                        <a:ext cx="1541462" cy="668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5257800" y="4419600"/>
            <a:ext cx="34290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i="1" dirty="0"/>
              <a:t>E</a:t>
            </a:r>
            <a:r>
              <a:rPr lang="en-US" sz="1600" i="1" baseline="-25000" dirty="0"/>
              <a:t>a</a:t>
            </a:r>
            <a:r>
              <a:rPr lang="en-US" sz="1600" dirty="0"/>
              <a:t> is the atomic unit of energy called </a:t>
            </a:r>
            <a:r>
              <a:rPr lang="en-US" sz="1600" dirty="0" err="1"/>
              <a:t>Hartree</a:t>
            </a:r>
            <a:r>
              <a:rPr lang="en-US" sz="1600" dirty="0"/>
              <a:t>. </a:t>
            </a:r>
          </a:p>
        </p:txBody>
      </p:sp>
      <p:graphicFrame>
        <p:nvGraphicFramePr>
          <p:cNvPr id="81928" name="Object 8"/>
          <p:cNvGraphicFramePr>
            <a:graphicFrameLocks noChangeAspect="1"/>
          </p:cNvGraphicFramePr>
          <p:nvPr/>
        </p:nvGraphicFramePr>
        <p:xfrm>
          <a:off x="4648200" y="4495800"/>
          <a:ext cx="528638" cy="334962"/>
        </p:xfrm>
        <a:graphic>
          <a:graphicData uri="http://schemas.openxmlformats.org/presentationml/2006/ole">
            <mc:AlternateContent xmlns:mc="http://schemas.openxmlformats.org/markup-compatibility/2006">
              <mc:Choice xmlns:v="urn:schemas-microsoft-com:vml" Requires="v">
                <p:oleObj spid="_x0000_s176381" name="Equation" r:id="rId13" imgW="317362" imgH="228501" progId="Equation.3">
                  <p:embed/>
                </p:oleObj>
              </mc:Choice>
              <mc:Fallback>
                <p:oleObj name="Equation" r:id="rId13" imgW="317362" imgH="228501" progId="Equation.3">
                  <p:embed/>
                  <p:pic>
                    <p:nvPicPr>
                      <p:cNvPr id="0" name="Picture 13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200" y="4495800"/>
                        <a:ext cx="528638" cy="334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ular Callout 16"/>
          <p:cNvSpPr/>
          <p:nvPr/>
        </p:nvSpPr>
        <p:spPr>
          <a:xfrm>
            <a:off x="3124200" y="4343400"/>
            <a:ext cx="1524000" cy="685800"/>
          </a:xfrm>
          <a:prstGeom prst="wedgeRectCallout">
            <a:avLst>
              <a:gd name="adj1" fmla="val -14166"/>
              <a:gd name="adj2" fmla="val 9830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nvGraphicFramePr>
        <p:xfrm>
          <a:off x="3124200" y="5562600"/>
          <a:ext cx="1182914" cy="609600"/>
        </p:xfrm>
        <a:graphic>
          <a:graphicData uri="http://schemas.openxmlformats.org/presentationml/2006/ole">
            <mc:AlternateContent xmlns:mc="http://schemas.openxmlformats.org/markup-compatibility/2006">
              <mc:Choice xmlns:v="urn:schemas-microsoft-com:vml" Requires="v">
                <p:oleObj spid="_x0000_s176382" name="Equation" r:id="rId15" imgW="749300" imgH="457200" progId="Equation.3">
                  <p:embed/>
                </p:oleObj>
              </mc:Choice>
              <mc:Fallback>
                <p:oleObj name="Equation" r:id="rId15" imgW="749300" imgH="457200" progId="Equation.3">
                  <p:embed/>
                  <p:pic>
                    <p:nvPicPr>
                      <p:cNvPr id="0" name="Picture 13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24200" y="5562600"/>
                        <a:ext cx="1182914"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30" name="Object 10"/>
          <p:cNvGraphicFramePr>
            <a:graphicFrameLocks noChangeAspect="1"/>
          </p:cNvGraphicFramePr>
          <p:nvPr/>
        </p:nvGraphicFramePr>
        <p:xfrm>
          <a:off x="4267200" y="5715000"/>
          <a:ext cx="505635" cy="334436"/>
        </p:xfrm>
        <a:graphic>
          <a:graphicData uri="http://schemas.openxmlformats.org/presentationml/2006/ole">
            <mc:AlternateContent xmlns:mc="http://schemas.openxmlformats.org/markup-compatibility/2006">
              <mc:Choice xmlns:v="urn:schemas-microsoft-com:vml" Requires="v">
                <p:oleObj spid="_x0000_s176383" name="Equation" r:id="rId17" imgW="291973" imgH="228501" progId="Equation.3">
                  <p:embed/>
                </p:oleObj>
              </mc:Choice>
              <mc:Fallback>
                <p:oleObj name="Equation" r:id="rId17" imgW="291973" imgH="228501" progId="Equation.3">
                  <p:embed/>
                  <p:pic>
                    <p:nvPicPr>
                      <p:cNvPr id="0" name="Picture 1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7200" y="5715000"/>
                        <a:ext cx="505635" cy="3344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4953000" y="5410200"/>
            <a:ext cx="381000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Thus </a:t>
            </a:r>
            <a:r>
              <a:rPr lang="el-GR" sz="1600" dirty="0"/>
              <a:t>λ</a:t>
            </a:r>
            <a:r>
              <a:rPr lang="en-US" sz="1600" dirty="0"/>
              <a:t> is just the Bohr radius a</a:t>
            </a:r>
            <a:r>
              <a:rPr lang="en-US" sz="1600" baseline="-25000" dirty="0"/>
              <a:t>0</a:t>
            </a:r>
            <a:r>
              <a:rPr lang="en-US" sz="1600" dirty="0"/>
              <a:t> which is the atomic unit of length called a </a:t>
            </a:r>
            <a:r>
              <a:rPr lang="en-US" sz="1600" i="1" dirty="0"/>
              <a:t>Bohr</a:t>
            </a:r>
            <a:r>
              <a:rPr lang="en-US" sz="1600" dirty="0"/>
              <a:t>.</a:t>
            </a:r>
          </a:p>
        </p:txBody>
      </p:sp>
      <p:sp>
        <p:nvSpPr>
          <p:cNvPr id="16" name="Slide Number Placeholder 15"/>
          <p:cNvSpPr>
            <a:spLocks noGrp="1"/>
          </p:cNvSpPr>
          <p:nvPr>
            <p:ph type="sldNum" sz="quarter" idx="15"/>
          </p:nvPr>
        </p:nvSpPr>
        <p:spPr/>
        <p:txBody>
          <a:bodyPr/>
          <a:lstStyle/>
          <a:p>
            <a:fld id="{7B8E16AF-1FE1-4FE6-A501-9D85C31F5122}" type="slidenum">
              <a:rPr lang="en-US" smtClean="0"/>
              <a:pPr/>
              <a:t>13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9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457200" y="1219200"/>
          <a:ext cx="3255963" cy="704850"/>
        </p:xfrm>
        <a:graphic>
          <a:graphicData uri="http://schemas.openxmlformats.org/presentationml/2006/ole">
            <mc:AlternateContent xmlns:mc="http://schemas.openxmlformats.org/markup-compatibility/2006">
              <mc:Choice xmlns:v="urn:schemas-microsoft-com:vml" Requires="v">
                <p:oleObj spid="_x0000_s177250" name="Equation" r:id="rId3" imgW="1955800" imgH="482600" progId="Equation.3">
                  <p:embed/>
                </p:oleObj>
              </mc:Choice>
              <mc:Fallback>
                <p:oleObj name="Equation" r:id="rId3" imgW="1955800" imgH="482600" progId="Equation.3">
                  <p:embed/>
                  <p:pic>
                    <p:nvPicPr>
                      <p:cNvPr id="0"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3255963" cy="704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947" name="Object 3"/>
          <p:cNvGraphicFramePr>
            <a:graphicFrameLocks noChangeAspect="1"/>
          </p:cNvGraphicFramePr>
          <p:nvPr/>
        </p:nvGraphicFramePr>
        <p:xfrm>
          <a:off x="4724400" y="1219200"/>
          <a:ext cx="2432050" cy="630237"/>
        </p:xfrm>
        <a:graphic>
          <a:graphicData uri="http://schemas.openxmlformats.org/presentationml/2006/ole">
            <mc:AlternateContent xmlns:mc="http://schemas.openxmlformats.org/markup-compatibility/2006">
              <mc:Choice xmlns:v="urn:schemas-microsoft-com:vml" Requires="v">
                <p:oleObj spid="_x0000_s177251" name="Equation" r:id="rId5" imgW="1459866" imgH="431613" progId="Equation.3">
                  <p:embed/>
                </p:oleObj>
              </mc:Choice>
              <mc:Fallback>
                <p:oleObj name="Equation" r:id="rId5" imgW="1459866" imgH="431613" progId="Equation.3">
                  <p:embed/>
                  <p:pic>
                    <p:nvPicPr>
                      <p:cNvPr id="0" name="Picture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219200"/>
                        <a:ext cx="2432050" cy="630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2948" name="Object 4"/>
          <p:cNvGraphicFramePr>
            <a:graphicFrameLocks noChangeAspect="1"/>
          </p:cNvGraphicFramePr>
          <p:nvPr/>
        </p:nvGraphicFramePr>
        <p:xfrm>
          <a:off x="457200" y="2362200"/>
          <a:ext cx="2220912" cy="630237"/>
        </p:xfrm>
        <a:graphic>
          <a:graphicData uri="http://schemas.openxmlformats.org/presentationml/2006/ole">
            <mc:AlternateContent xmlns:mc="http://schemas.openxmlformats.org/markup-compatibility/2006">
              <mc:Choice xmlns:v="urn:schemas-microsoft-com:vml" Requires="v">
                <p:oleObj spid="_x0000_s177252" name="Equation" r:id="rId7" imgW="1333500" imgH="431800" progId="Equation.3">
                  <p:embed/>
                </p:oleObj>
              </mc:Choice>
              <mc:Fallback>
                <p:oleObj name="Equation" r:id="rId7" imgW="1333500" imgH="431800" progId="Equation.3">
                  <p:embed/>
                  <p:pic>
                    <p:nvPicPr>
                      <p:cNvPr id="0"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362200"/>
                        <a:ext cx="2220912" cy="630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819400" y="2514600"/>
            <a:ext cx="4971233" cy="338554"/>
          </a:xfrm>
          <a:prstGeom prst="rect">
            <a:avLst/>
          </a:prstGeom>
          <a:noFill/>
        </p:spPr>
        <p:txBody>
          <a:bodyPr wrap="none" rtlCol="0">
            <a:spAutoFit/>
          </a:bodyPr>
          <a:lstStyle/>
          <a:p>
            <a:r>
              <a:rPr lang="en-US" sz="1600" dirty="0"/>
              <a:t>which is the Schrodinger equation in atomic units.</a:t>
            </a:r>
          </a:p>
        </p:txBody>
      </p:sp>
      <p:graphicFrame>
        <p:nvGraphicFramePr>
          <p:cNvPr id="8" name="Table 7"/>
          <p:cNvGraphicFramePr>
            <a:graphicFrameLocks noGrp="1"/>
          </p:cNvGraphicFramePr>
          <p:nvPr/>
        </p:nvGraphicFramePr>
        <p:xfrm>
          <a:off x="1676400" y="3505200"/>
          <a:ext cx="5562601" cy="264160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362201">
                  <a:extLst>
                    <a:ext uri="{9D8B030D-6E8A-4147-A177-3AD203B41FA5}">
                      <a16:colId xmlns:a16="http://schemas.microsoft.com/office/drawing/2014/main" val="20002"/>
                    </a:ext>
                  </a:extLst>
                </a:gridCol>
              </a:tblGrid>
              <a:tr h="579120">
                <a:tc>
                  <a:txBody>
                    <a:bodyPr/>
                    <a:lstStyle/>
                    <a:p>
                      <a:r>
                        <a:rPr lang="en-US" sz="1600" dirty="0">
                          <a:latin typeface="+mn-lt"/>
                        </a:rPr>
                        <a:t>Physical quantity</a:t>
                      </a:r>
                    </a:p>
                  </a:txBody>
                  <a:tcPr/>
                </a:tc>
                <a:tc>
                  <a:txBody>
                    <a:bodyPr/>
                    <a:lstStyle/>
                    <a:p>
                      <a:r>
                        <a:rPr lang="en-US" sz="1600" dirty="0">
                          <a:latin typeface="+mn-lt"/>
                        </a:rPr>
                        <a:t>Conversion factor</a:t>
                      </a:r>
                      <a:r>
                        <a:rPr lang="en-US" sz="1600" baseline="0" dirty="0">
                          <a:latin typeface="+mn-lt"/>
                        </a:rPr>
                        <a:t> x</a:t>
                      </a:r>
                      <a:endParaRPr lang="en-US" sz="1600" dirty="0">
                        <a:latin typeface="+mn-lt"/>
                      </a:endParaRPr>
                    </a:p>
                  </a:txBody>
                  <a:tcPr/>
                </a:tc>
                <a:tc>
                  <a:txBody>
                    <a:bodyPr/>
                    <a:lstStyle/>
                    <a:p>
                      <a:r>
                        <a:rPr lang="en-US" sz="1600" dirty="0">
                          <a:latin typeface="+mn-lt"/>
                        </a:rPr>
                        <a:t>Value of x (S.I.)</a:t>
                      </a:r>
                    </a:p>
                  </a:txBody>
                  <a:tcPr/>
                </a:tc>
                <a:extLst>
                  <a:ext uri="{0D108BD9-81ED-4DB2-BD59-A6C34878D82A}">
                    <a16:rowId xmlns:a16="http://schemas.microsoft.com/office/drawing/2014/main" val="10000"/>
                  </a:ext>
                </a:extLst>
              </a:tr>
              <a:tr h="370840">
                <a:tc>
                  <a:txBody>
                    <a:bodyPr/>
                    <a:lstStyle/>
                    <a:p>
                      <a:r>
                        <a:rPr lang="en-US" sz="1600" dirty="0">
                          <a:latin typeface="+mn-lt"/>
                        </a:rPr>
                        <a:t>Length</a:t>
                      </a:r>
                    </a:p>
                  </a:txBody>
                  <a:tcPr/>
                </a:tc>
                <a:tc>
                  <a:txBody>
                    <a:bodyPr/>
                    <a:lstStyle/>
                    <a:p>
                      <a:r>
                        <a:rPr lang="en-US" sz="1600" i="1" dirty="0">
                          <a:latin typeface="+mn-lt"/>
                        </a:rPr>
                        <a:t>a</a:t>
                      </a:r>
                      <a:r>
                        <a:rPr lang="en-US" sz="1600" i="1" baseline="-25000" dirty="0">
                          <a:latin typeface="+mn-lt"/>
                        </a:rPr>
                        <a:t>0</a:t>
                      </a:r>
                    </a:p>
                  </a:txBody>
                  <a:tcPr/>
                </a:tc>
                <a:tc>
                  <a:txBody>
                    <a:bodyPr/>
                    <a:lstStyle/>
                    <a:p>
                      <a:r>
                        <a:rPr lang="en-US" sz="1600" dirty="0">
                          <a:latin typeface="+mn-lt"/>
                        </a:rPr>
                        <a:t>5.2918×10</a:t>
                      </a:r>
                      <a:r>
                        <a:rPr lang="en-US" sz="1600" baseline="30000" dirty="0">
                          <a:latin typeface="+mn-lt"/>
                        </a:rPr>
                        <a:t>-11</a:t>
                      </a:r>
                      <a:r>
                        <a:rPr lang="en-US" sz="1600" dirty="0">
                          <a:latin typeface="+mn-lt"/>
                        </a:rPr>
                        <a:t> m</a:t>
                      </a:r>
                    </a:p>
                  </a:txBody>
                  <a:tcPr/>
                </a:tc>
                <a:extLst>
                  <a:ext uri="{0D108BD9-81ED-4DB2-BD59-A6C34878D82A}">
                    <a16:rowId xmlns:a16="http://schemas.microsoft.com/office/drawing/2014/main" val="10001"/>
                  </a:ext>
                </a:extLst>
              </a:tr>
              <a:tr h="370840">
                <a:tc>
                  <a:txBody>
                    <a:bodyPr/>
                    <a:lstStyle/>
                    <a:p>
                      <a:r>
                        <a:rPr lang="en-US" sz="1600" dirty="0">
                          <a:latin typeface="+mn-lt"/>
                        </a:rPr>
                        <a:t>Mass</a:t>
                      </a:r>
                    </a:p>
                  </a:txBody>
                  <a:tcPr/>
                </a:tc>
                <a:tc>
                  <a:txBody>
                    <a:bodyPr/>
                    <a:lstStyle/>
                    <a:p>
                      <a:r>
                        <a:rPr lang="en-US" sz="1600" i="1" dirty="0">
                          <a:latin typeface="+mn-lt"/>
                        </a:rPr>
                        <a:t>m</a:t>
                      </a:r>
                      <a:r>
                        <a:rPr lang="en-US" sz="1600" i="1" baseline="-25000" dirty="0">
                          <a:latin typeface="+mn-lt"/>
                        </a:rPr>
                        <a:t>e</a:t>
                      </a:r>
                    </a:p>
                  </a:txBody>
                  <a:tcPr/>
                </a:tc>
                <a:tc>
                  <a:txBody>
                    <a:bodyPr/>
                    <a:lstStyle/>
                    <a:p>
                      <a:r>
                        <a:rPr lang="en-US" sz="1600" dirty="0">
                          <a:latin typeface="+mn-lt"/>
                        </a:rPr>
                        <a:t>9.1095×10</a:t>
                      </a:r>
                      <a:r>
                        <a:rPr lang="en-US" sz="1600" baseline="30000" dirty="0">
                          <a:latin typeface="+mn-lt"/>
                        </a:rPr>
                        <a:t>-31</a:t>
                      </a:r>
                      <a:r>
                        <a:rPr lang="en-US" sz="1600" dirty="0">
                          <a:latin typeface="+mn-lt"/>
                        </a:rPr>
                        <a:t> kg</a:t>
                      </a:r>
                    </a:p>
                  </a:txBody>
                  <a:tcPr/>
                </a:tc>
                <a:extLst>
                  <a:ext uri="{0D108BD9-81ED-4DB2-BD59-A6C34878D82A}">
                    <a16:rowId xmlns:a16="http://schemas.microsoft.com/office/drawing/2014/main" val="10002"/>
                  </a:ext>
                </a:extLst>
              </a:tr>
              <a:tr h="370840">
                <a:tc>
                  <a:txBody>
                    <a:bodyPr/>
                    <a:lstStyle/>
                    <a:p>
                      <a:r>
                        <a:rPr lang="en-US" sz="1600" dirty="0">
                          <a:latin typeface="+mn-lt"/>
                        </a:rPr>
                        <a:t>Charge</a:t>
                      </a:r>
                    </a:p>
                  </a:txBody>
                  <a:tcPr/>
                </a:tc>
                <a:tc>
                  <a:txBody>
                    <a:bodyPr/>
                    <a:lstStyle/>
                    <a:p>
                      <a:r>
                        <a:rPr lang="en-US" sz="1600" i="1" dirty="0">
                          <a:latin typeface="+mn-lt"/>
                        </a:rPr>
                        <a:t>e</a:t>
                      </a:r>
                    </a:p>
                  </a:txBody>
                  <a:tcPr/>
                </a:tc>
                <a:tc>
                  <a:txBody>
                    <a:bodyPr/>
                    <a:lstStyle/>
                    <a:p>
                      <a:r>
                        <a:rPr lang="en-US" sz="1600" dirty="0">
                          <a:latin typeface="+mn-lt"/>
                        </a:rPr>
                        <a:t>1.6022×10</a:t>
                      </a:r>
                      <a:r>
                        <a:rPr lang="en-US" sz="1600" baseline="30000" dirty="0">
                          <a:latin typeface="+mn-lt"/>
                        </a:rPr>
                        <a:t>-19</a:t>
                      </a:r>
                      <a:r>
                        <a:rPr lang="en-US" sz="1600" dirty="0">
                          <a:latin typeface="+mn-lt"/>
                        </a:rPr>
                        <a:t> C</a:t>
                      </a:r>
                    </a:p>
                  </a:txBody>
                  <a:tcPr/>
                </a:tc>
                <a:extLst>
                  <a:ext uri="{0D108BD9-81ED-4DB2-BD59-A6C34878D82A}">
                    <a16:rowId xmlns:a16="http://schemas.microsoft.com/office/drawing/2014/main" val="10003"/>
                  </a:ext>
                </a:extLst>
              </a:tr>
              <a:tr h="370840">
                <a:tc>
                  <a:txBody>
                    <a:bodyPr/>
                    <a:lstStyle/>
                    <a:p>
                      <a:r>
                        <a:rPr lang="en-US" sz="1600" dirty="0">
                          <a:latin typeface="+mn-lt"/>
                        </a:rPr>
                        <a:t>Energy</a:t>
                      </a:r>
                    </a:p>
                  </a:txBody>
                  <a:tcPr/>
                </a:tc>
                <a:tc>
                  <a:txBody>
                    <a:bodyPr/>
                    <a:lstStyle/>
                    <a:p>
                      <a:r>
                        <a:rPr lang="en-US" sz="1600" i="1" dirty="0">
                          <a:latin typeface="+mn-lt"/>
                        </a:rPr>
                        <a:t>E</a:t>
                      </a:r>
                      <a:r>
                        <a:rPr lang="en-US" sz="1600" i="1" baseline="-25000" dirty="0">
                          <a:latin typeface="+mn-lt"/>
                        </a:rPr>
                        <a:t>a</a:t>
                      </a:r>
                    </a:p>
                  </a:txBody>
                  <a:tcPr/>
                </a:tc>
                <a:tc>
                  <a:txBody>
                    <a:bodyPr/>
                    <a:lstStyle/>
                    <a:p>
                      <a:r>
                        <a:rPr lang="en-US" sz="1600" dirty="0">
                          <a:latin typeface="+mn-lt"/>
                        </a:rPr>
                        <a:t>4.3598×10</a:t>
                      </a:r>
                      <a:r>
                        <a:rPr lang="en-US" sz="1600" baseline="30000" dirty="0">
                          <a:latin typeface="+mn-lt"/>
                        </a:rPr>
                        <a:t>-18</a:t>
                      </a:r>
                      <a:r>
                        <a:rPr lang="en-US" sz="1600" dirty="0">
                          <a:latin typeface="+mn-lt"/>
                        </a:rPr>
                        <a:t>J</a:t>
                      </a:r>
                    </a:p>
                  </a:txBody>
                  <a:tcPr/>
                </a:tc>
                <a:extLst>
                  <a:ext uri="{0D108BD9-81ED-4DB2-BD59-A6C34878D82A}">
                    <a16:rowId xmlns:a16="http://schemas.microsoft.com/office/drawing/2014/main" val="10004"/>
                  </a:ext>
                </a:extLst>
              </a:tr>
              <a:tr h="370840">
                <a:tc>
                  <a:txBody>
                    <a:bodyPr/>
                    <a:lstStyle/>
                    <a:p>
                      <a:r>
                        <a:rPr lang="en-US" sz="1600" dirty="0">
                          <a:latin typeface="+mn-lt"/>
                        </a:rPr>
                        <a:t>Angular momentum</a:t>
                      </a:r>
                    </a:p>
                  </a:txBody>
                  <a:tcPr/>
                </a:tc>
                <a:tc>
                  <a:txBody>
                    <a:bodyPr/>
                    <a:lstStyle/>
                    <a:p>
                      <a:r>
                        <a:rPr lang="en-US" sz="1600" i="1" dirty="0">
                          <a:latin typeface="+mn-lt"/>
                        </a:rPr>
                        <a:t>ħ</a:t>
                      </a:r>
                    </a:p>
                  </a:txBody>
                  <a:tcPr/>
                </a:tc>
                <a:tc>
                  <a:txBody>
                    <a:bodyPr/>
                    <a:lstStyle/>
                    <a:p>
                      <a:r>
                        <a:rPr lang="en-US" sz="1600" dirty="0">
                          <a:latin typeface="+mn-lt"/>
                        </a:rPr>
                        <a:t>1.0546×10</a:t>
                      </a:r>
                      <a:r>
                        <a:rPr lang="en-US" sz="1600" baseline="30000" dirty="0">
                          <a:latin typeface="+mn-lt"/>
                        </a:rPr>
                        <a:t>-34</a:t>
                      </a:r>
                      <a:r>
                        <a:rPr lang="en-US" sz="1600" dirty="0">
                          <a:latin typeface="+mn-lt"/>
                        </a:rPr>
                        <a:t> Js</a:t>
                      </a:r>
                    </a:p>
                  </a:txBody>
                  <a:tcPr/>
                </a:tc>
                <a:extLst>
                  <a:ext uri="{0D108BD9-81ED-4DB2-BD59-A6C34878D82A}">
                    <a16:rowId xmlns:a16="http://schemas.microsoft.com/office/drawing/2014/main" val="10005"/>
                  </a:ext>
                </a:extLst>
              </a:tr>
            </a:tbl>
          </a:graphicData>
        </a:graphic>
      </p:graphicFrame>
      <p:sp>
        <p:nvSpPr>
          <p:cNvPr id="9" name="Title 1"/>
          <p:cNvSpPr>
            <a:spLocks noGrp="1"/>
          </p:cNvSpPr>
          <p:nvPr>
            <p:ph type="title"/>
          </p:nvPr>
        </p:nvSpPr>
        <p:spPr>
          <a:xfrm>
            <a:off x="457200" y="381000"/>
            <a:ext cx="7467600" cy="579438"/>
          </a:xfrm>
        </p:spPr>
        <p:txBody>
          <a:bodyPr/>
          <a:lstStyle/>
          <a:p>
            <a:r>
              <a:rPr lang="en-US" dirty="0"/>
              <a:t>Atomic Unit</a:t>
            </a:r>
          </a:p>
        </p:txBody>
      </p:sp>
      <p:sp>
        <p:nvSpPr>
          <p:cNvPr id="10" name="TextBox 9"/>
          <p:cNvSpPr txBox="1"/>
          <p:nvPr/>
        </p:nvSpPr>
        <p:spPr>
          <a:xfrm>
            <a:off x="1676400" y="3124200"/>
            <a:ext cx="5029200" cy="369332"/>
          </a:xfrm>
          <a:prstGeom prst="rect">
            <a:avLst/>
          </a:prstGeom>
          <a:noFill/>
        </p:spPr>
        <p:txBody>
          <a:bodyPr wrap="square" rtlCol="0">
            <a:spAutoFit/>
          </a:bodyPr>
          <a:lstStyle/>
          <a:p>
            <a:r>
              <a:rPr lang="en-US" dirty="0"/>
              <a:t>Table: Conversion of atomic units to SI units</a:t>
            </a:r>
          </a:p>
        </p:txBody>
      </p:sp>
      <p:sp>
        <p:nvSpPr>
          <p:cNvPr id="11" name="Slide Number Placeholder 10"/>
          <p:cNvSpPr>
            <a:spLocks noGrp="1"/>
          </p:cNvSpPr>
          <p:nvPr>
            <p:ph type="sldNum" sz="quarter" idx="15"/>
          </p:nvPr>
        </p:nvSpPr>
        <p:spPr/>
        <p:txBody>
          <a:bodyPr/>
          <a:lstStyle/>
          <a:p>
            <a:fld id="{7B8E16AF-1FE1-4FE6-A501-9D85C31F5122}"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9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Grp="1" noChangeAspect="1"/>
          </p:cNvGraphicFramePr>
          <p:nvPr>
            <p:ph sz="quarter" idx="1"/>
          </p:nvPr>
        </p:nvGraphicFramePr>
        <p:xfrm>
          <a:off x="152400" y="1600200"/>
          <a:ext cx="4777946" cy="762000"/>
        </p:xfrm>
        <a:graphic>
          <a:graphicData uri="http://schemas.openxmlformats.org/presentationml/2006/ole">
            <mc:AlternateContent xmlns:mc="http://schemas.openxmlformats.org/markup-compatibility/2006">
              <mc:Choice xmlns:v="urn:schemas-microsoft-com:vml" Requires="v">
                <p:oleObj spid="_x0000_s178275" name="Equation" r:id="rId3" imgW="2946400" imgH="469900" progId="Equation.3">
                  <p:embed/>
                </p:oleObj>
              </mc:Choice>
              <mc:Fallback>
                <p:oleObj name="Equation" r:id="rId3" imgW="2946400" imgH="469900" progId="Equation.3">
                  <p:embed/>
                  <p:pic>
                    <p:nvPicPr>
                      <p:cNvPr id="0" name="Picture 51"/>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4777946"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ight Arrow 4"/>
          <p:cNvSpPr/>
          <p:nvPr/>
        </p:nvSpPr>
        <p:spPr>
          <a:xfrm>
            <a:off x="5029200" y="1864056"/>
            <a:ext cx="533400" cy="198119"/>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3972" name="Object 4"/>
          <p:cNvGraphicFramePr>
            <a:graphicFrameLocks noChangeAspect="1"/>
          </p:cNvGraphicFramePr>
          <p:nvPr/>
        </p:nvGraphicFramePr>
        <p:xfrm>
          <a:off x="5638800" y="1676400"/>
          <a:ext cx="3357406" cy="744537"/>
        </p:xfrm>
        <a:graphic>
          <a:graphicData uri="http://schemas.openxmlformats.org/presentationml/2006/ole">
            <mc:AlternateContent xmlns:mc="http://schemas.openxmlformats.org/markup-compatibility/2006">
              <mc:Choice xmlns:v="urn:schemas-microsoft-com:vml" Requires="v">
                <p:oleObj spid="_x0000_s178276" name="Equation" r:id="rId5" imgW="2057400" imgH="457200" progId="Equation.3">
                  <p:embed/>
                </p:oleObj>
              </mc:Choice>
              <mc:Fallback>
                <p:oleObj name="Equation" r:id="rId5" imgW="2057400" imgH="457200" progId="Equation.3">
                  <p:embed/>
                  <p:pic>
                    <p:nvPicPr>
                      <p:cNvPr id="0"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676400"/>
                        <a:ext cx="3357406" cy="744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457200" y="381000"/>
            <a:ext cx="7467600" cy="579438"/>
          </a:xfrm>
        </p:spPr>
        <p:txBody>
          <a:bodyPr/>
          <a:lstStyle/>
          <a:p>
            <a:r>
              <a:rPr lang="en-US" dirty="0"/>
              <a:t>Atomic Unit</a:t>
            </a:r>
          </a:p>
        </p:txBody>
      </p:sp>
      <p:graphicFrame>
        <p:nvGraphicFramePr>
          <p:cNvPr id="178180" name="Object 6"/>
          <p:cNvGraphicFramePr>
            <a:graphicFrameLocks noChangeAspect="1"/>
          </p:cNvGraphicFramePr>
          <p:nvPr/>
        </p:nvGraphicFramePr>
        <p:xfrm>
          <a:off x="1600200" y="3276600"/>
          <a:ext cx="5651096" cy="984250"/>
        </p:xfrm>
        <a:graphic>
          <a:graphicData uri="http://schemas.openxmlformats.org/presentationml/2006/ole">
            <mc:AlternateContent xmlns:mc="http://schemas.openxmlformats.org/markup-compatibility/2006">
              <mc:Choice xmlns:v="urn:schemas-microsoft-com:vml" Requires="v">
                <p:oleObj spid="_x0000_s178277" name="Equation" r:id="rId7" imgW="2019300" imgH="457200" progId="Equation.3">
                  <p:embed/>
                </p:oleObj>
              </mc:Choice>
              <mc:Fallback>
                <p:oleObj name="Equation" r:id="rId7" imgW="2019300" imgH="457200" progId="Equation.3">
                  <p:embed/>
                  <p:pic>
                    <p:nvPicPr>
                      <p:cNvPr id="0" name="Picture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3276600"/>
                        <a:ext cx="5651096" cy="984250"/>
                      </a:xfrm>
                      <a:prstGeom prst="rect">
                        <a:avLst/>
                      </a:prstGeom>
                      <a:solidFill>
                        <a:srgbClr val="C0C0C0"/>
                      </a:solidFill>
                    </p:spPr>
                  </p:pic>
                </p:oleObj>
              </mc:Fallback>
            </mc:AlternateContent>
          </a:graphicData>
        </a:graphic>
      </p:graphicFrame>
      <p:sp>
        <p:nvSpPr>
          <p:cNvPr id="7" name="Slide Number Placeholder 6"/>
          <p:cNvSpPr>
            <a:spLocks noGrp="1"/>
          </p:cNvSpPr>
          <p:nvPr>
            <p:ph type="sldNum" sz="quarter" idx="15"/>
          </p:nvPr>
        </p:nvSpPr>
        <p:spPr/>
        <p:txBody>
          <a:bodyPr/>
          <a:lstStyle/>
          <a:p>
            <a:fld id="{7B8E16AF-1FE1-4FE6-A501-9D85C31F5122}" type="slidenum">
              <a:rPr lang="en-US" smtClean="0"/>
              <a:pPr/>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9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8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5486400" cy="579438"/>
          </a:xfrm>
        </p:spPr>
        <p:txBody>
          <a:bodyPr>
            <a:normAutofit fontScale="90000"/>
          </a:bodyPr>
          <a:lstStyle/>
          <a:p>
            <a:r>
              <a:rPr lang="en-US" dirty="0"/>
              <a:t>An Ode to A Flower: Feynman</a:t>
            </a:r>
          </a:p>
        </p:txBody>
      </p:sp>
      <p:pic>
        <p:nvPicPr>
          <p:cNvPr id="5" name="Richard_Feynman_-_Ode_on_a_Flower.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cstate="print"/>
          <a:stretch>
            <a:fillRect/>
          </a:stretch>
        </p:blipFill>
        <p:spPr>
          <a:xfrm>
            <a:off x="1219200" y="1447800"/>
            <a:ext cx="6497638" cy="4873625"/>
          </a:xfrm>
        </p:spPr>
      </p:pic>
      <p:sp>
        <p:nvSpPr>
          <p:cNvPr id="4" name="Slide Number Placeholder 3"/>
          <p:cNvSpPr>
            <a:spLocks noGrp="1"/>
          </p:cNvSpPr>
          <p:nvPr>
            <p:ph type="sldNum" sz="quarter" idx="15"/>
          </p:nvPr>
        </p:nvSpPr>
        <p:spPr/>
        <p:txBody>
          <a:bodyPr/>
          <a:lstStyle/>
          <a:p>
            <a:fld id="{7B8E16AF-1FE1-4FE6-A501-9D85C31F5122}" type="slidenum">
              <a:rPr lang="en-US" smtClean="0"/>
              <a:pPr/>
              <a:t>16</a:t>
            </a:fld>
            <a:endParaRPr lang="en-US"/>
          </a:p>
        </p:txBody>
      </p:sp>
    </p:spTree>
    <p:extLst>
      <p:ext uri="{BB962C8B-B14F-4D97-AF65-F5344CB8AC3E}">
        <p14:creationId xmlns:p14="http://schemas.microsoft.com/office/powerpoint/2010/main" val="7113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06692"/>
            <a:ext cx="5147094" cy="579438"/>
          </a:xfrm>
        </p:spPr>
        <p:txBody>
          <a:bodyPr>
            <a:noAutofit/>
          </a:bodyPr>
          <a:lstStyle/>
          <a:p>
            <a:r>
              <a:rPr lang="en-US" sz="3200" b="1" dirty="0"/>
              <a:t>Schrodinger Equation</a:t>
            </a:r>
          </a:p>
        </p:txBody>
      </p:sp>
      <p:sp>
        <p:nvSpPr>
          <p:cNvPr id="3" name="Content Placeholder 2"/>
          <p:cNvSpPr>
            <a:spLocks noGrp="1"/>
          </p:cNvSpPr>
          <p:nvPr>
            <p:ph sz="quarter" idx="1"/>
          </p:nvPr>
        </p:nvSpPr>
        <p:spPr>
          <a:xfrm>
            <a:off x="152400" y="2057400"/>
            <a:ext cx="8763000" cy="4416552"/>
          </a:xfrm>
        </p:spPr>
        <p:txBody>
          <a:bodyPr>
            <a:normAutofit/>
          </a:bodyPr>
          <a:lstStyle/>
          <a:p>
            <a:r>
              <a:rPr lang="en-US" sz="2000" dirty="0"/>
              <a:t>Solutions (</a:t>
            </a:r>
            <a:r>
              <a:rPr lang="en-US" sz="2000" dirty="0" err="1"/>
              <a:t>eigenfunctions</a:t>
            </a:r>
            <a:r>
              <a:rPr lang="en-US" sz="2000" dirty="0"/>
              <a:t>) of the electronic Schrödinger equation (i.e. under the Born-Oppenheimer approximation) </a:t>
            </a:r>
          </a:p>
          <a:p>
            <a:pPr marL="0" indent="0">
              <a:buNone/>
            </a:pPr>
            <a:endParaRPr lang="en-US" sz="2000" dirty="0"/>
          </a:p>
          <a:p>
            <a:r>
              <a:rPr lang="en-US" sz="2000" dirty="0"/>
              <a:t>Electronic </a:t>
            </a:r>
            <a:r>
              <a:rPr lang="en-US" sz="2000" dirty="0" err="1"/>
              <a:t>wavefunctions</a:t>
            </a:r>
            <a:r>
              <a:rPr lang="en-US" sz="2000" dirty="0"/>
              <a:t>, whether exact or approximate, must have the following properties:</a:t>
            </a:r>
          </a:p>
          <a:p>
            <a:pPr lvl="1"/>
            <a:r>
              <a:rPr lang="en-US" sz="2000" dirty="0"/>
              <a:t>Be finite</a:t>
            </a:r>
          </a:p>
          <a:p>
            <a:pPr lvl="1"/>
            <a:r>
              <a:rPr lang="en-US" sz="2000" dirty="0"/>
              <a:t>Be continuous</a:t>
            </a:r>
          </a:p>
          <a:p>
            <a:pPr lvl="1"/>
            <a:r>
              <a:rPr lang="en-US" sz="2000" dirty="0"/>
              <a:t>Continuous first-order derivate </a:t>
            </a:r>
          </a:p>
          <a:p>
            <a:pPr lvl="1"/>
            <a:r>
              <a:rPr lang="en-US" sz="2000" dirty="0"/>
              <a:t>Be single valued</a:t>
            </a:r>
          </a:p>
          <a:p>
            <a:pPr lvl="1"/>
            <a:r>
              <a:rPr lang="en-US" sz="2000" dirty="0"/>
              <a:t>Respect the </a:t>
            </a:r>
            <a:r>
              <a:rPr lang="en-US" sz="2000" dirty="0" err="1"/>
              <a:t>indistinguishability</a:t>
            </a:r>
            <a:r>
              <a:rPr lang="en-US" sz="2000" dirty="0"/>
              <a:t> of electrons</a:t>
            </a:r>
          </a:p>
          <a:p>
            <a:pPr lvl="1"/>
            <a:r>
              <a:rPr lang="en-US" sz="2000" dirty="0"/>
              <a:t>They must be anti-symmetric</a:t>
            </a:r>
          </a:p>
        </p:txBody>
      </p:sp>
      <p:sp>
        <p:nvSpPr>
          <p:cNvPr id="4" name="Slide Number Placeholder 3"/>
          <p:cNvSpPr>
            <a:spLocks noGrp="1"/>
          </p:cNvSpPr>
          <p:nvPr>
            <p:ph type="sldNum" sz="quarter" idx="15"/>
          </p:nvPr>
        </p:nvSpPr>
        <p:spPr/>
        <p:txBody>
          <a:bodyPr/>
          <a:lstStyle/>
          <a:p>
            <a:fld id="{7B8E16AF-1FE1-4FE6-A501-9D85C31F5122}" type="slidenum">
              <a:rPr lang="en-US" smtClean="0"/>
              <a:pPr/>
              <a:t>17</a:t>
            </a:fld>
            <a:endParaRPr lang="en-US"/>
          </a:p>
        </p:txBody>
      </p:sp>
      <p:pic>
        <p:nvPicPr>
          <p:cNvPr id="697346" name="Picture 2"/>
          <p:cNvPicPr>
            <a:picLocks noChangeAspect="1" noChangeArrowheads="1"/>
          </p:cNvPicPr>
          <p:nvPr/>
        </p:nvPicPr>
        <p:blipFill>
          <a:blip r:embed="rId2" cstate="print"/>
          <a:srcRect/>
          <a:stretch>
            <a:fillRect/>
          </a:stretch>
        </p:blipFill>
        <p:spPr bwMode="auto">
          <a:xfrm>
            <a:off x="5630174" y="690830"/>
            <a:ext cx="3114675" cy="495300"/>
          </a:xfrm>
          <a:prstGeom prst="rect">
            <a:avLst/>
          </a:prstGeom>
          <a:noFill/>
          <a:ln w="9525">
            <a:noFill/>
            <a:miter lim="800000"/>
            <a:headEnd/>
            <a:tailEnd/>
          </a:ln>
        </p:spPr>
      </p:pic>
      <p:sp>
        <p:nvSpPr>
          <p:cNvPr id="6" name="Title 1"/>
          <p:cNvSpPr txBox="1">
            <a:spLocks/>
          </p:cNvSpPr>
          <p:nvPr/>
        </p:nvSpPr>
        <p:spPr>
          <a:xfrm>
            <a:off x="152400" y="1295400"/>
            <a:ext cx="6172200" cy="685800"/>
          </a:xfrm>
          <a:prstGeom prst="rect">
            <a:avLst/>
          </a:prstGeom>
        </p:spPr>
        <p:txBody>
          <a:bodyPr vert="horz"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small" spc="0" normalizeH="0" baseline="0" noProof="0" dirty="0">
                <a:ln>
                  <a:noFill/>
                </a:ln>
                <a:solidFill>
                  <a:schemeClr val="tx2"/>
                </a:solidFill>
                <a:effectLst/>
                <a:uLnTx/>
                <a:uFillTx/>
                <a:latin typeface="+mj-lt"/>
                <a:ea typeface="+mj-ea"/>
                <a:cs typeface="+mj-cs"/>
              </a:rPr>
              <a:t>Electronic Wave function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0"/>
                                  </p:iterate>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lt">
                                    <p:tmAbs val="0"/>
                                  </p:iterate>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5" presetClass="emph" presetSubtype="0" nodeType="clickEffect">
                                  <p:stCondLst>
                                    <p:cond delay="0"/>
                                  </p:stCondLst>
                                  <p:iterate type="lt">
                                    <p:tmAbs val="25"/>
                                  </p:iterate>
                                  <p:childTnLst>
                                    <p:set>
                                      <p:cBhvr override="childStyle">
                                        <p:cTn id="38" dur="indefinite"/>
                                        <p:tgtEl>
                                          <p:spTgt spid="3">
                                            <p:txEl>
                                              <p:pRg st="7" end="7"/>
                                            </p:txEl>
                                          </p:spTgt>
                                        </p:tgtEl>
                                        <p:attrNameLst>
                                          <p:attrName>style.fontWeight</p:attrName>
                                        </p:attrNameLst>
                                      </p:cBhvr>
                                      <p:to>
                                        <p:strVal val="bold"/>
                                      </p:to>
                                    </p:set>
                                  </p:childTnLst>
                                </p:cTn>
                              </p:par>
                              <p:par>
                                <p:cTn id="39" presetID="15" presetClass="emph" presetSubtype="0" nodeType="withEffect">
                                  <p:stCondLst>
                                    <p:cond delay="0"/>
                                  </p:stCondLst>
                                  <p:iterate type="lt">
                                    <p:tmAbs val="25"/>
                                  </p:iterate>
                                  <p:childTnLst>
                                    <p:set>
                                      <p:cBhvr override="childStyle">
                                        <p:cTn id="40" dur="indefinite"/>
                                        <p:tgtEl>
                                          <p:spTgt spid="3">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a:xfrm>
            <a:off x="152400" y="1600200"/>
            <a:ext cx="8763000" cy="4873752"/>
          </a:xfrm>
        </p:spPr>
        <p:txBody>
          <a:bodyPr>
            <a:normAutofit/>
          </a:bodyPr>
          <a:lstStyle/>
          <a:p>
            <a:r>
              <a:rPr lang="en-US" sz="2000" dirty="0" err="1"/>
              <a:t>Wavefunctions</a:t>
            </a:r>
            <a:r>
              <a:rPr lang="en-US" sz="2000" dirty="0"/>
              <a:t> of Fermions change sign when the coordinates (space and spin) of any two particles are exchanged.</a:t>
            </a:r>
          </a:p>
          <a:p>
            <a:endParaRPr lang="en-US" sz="2000" dirty="0"/>
          </a:p>
          <a:p>
            <a:r>
              <a:rPr lang="en-US" sz="2000" dirty="0"/>
              <a:t>This property is called </a:t>
            </a:r>
            <a:r>
              <a:rPr lang="en-US" sz="2000" dirty="0" err="1"/>
              <a:t>antisymmetry</a:t>
            </a:r>
            <a:r>
              <a:rPr lang="en-US" sz="2000" dirty="0"/>
              <a:t>:</a:t>
            </a:r>
          </a:p>
          <a:p>
            <a:endParaRPr lang="en-US" sz="2000" dirty="0"/>
          </a:p>
          <a:p>
            <a:endParaRPr lang="en-US" sz="2000" dirty="0"/>
          </a:p>
          <a:p>
            <a:r>
              <a:rPr lang="en-US" sz="2000" dirty="0"/>
              <a:t>Electrons are Fermions, therefore electronic </a:t>
            </a:r>
            <a:r>
              <a:rPr lang="en-US" sz="2000" dirty="0" err="1"/>
              <a:t>wavefunctions</a:t>
            </a:r>
            <a:r>
              <a:rPr lang="en-US" sz="2000" dirty="0"/>
              <a:t> must be </a:t>
            </a:r>
            <a:r>
              <a:rPr lang="en-US" sz="2000" dirty="0" err="1"/>
              <a:t>antisymmetric</a:t>
            </a:r>
            <a:endParaRPr lang="en-US" sz="2000" dirty="0"/>
          </a:p>
          <a:p>
            <a:endParaRPr lang="en-US" sz="2000" dirty="0"/>
          </a:p>
          <a:p>
            <a:r>
              <a:rPr lang="en-US" sz="2000" dirty="0"/>
              <a:t>We need to include </a:t>
            </a:r>
            <a:r>
              <a:rPr lang="en-US" sz="2000" dirty="0" err="1"/>
              <a:t>antisymmetry</a:t>
            </a:r>
            <a:r>
              <a:rPr lang="en-US" sz="2000" dirty="0"/>
              <a:t> in all approximate wave functions we construct</a:t>
            </a:r>
          </a:p>
        </p:txBody>
      </p:sp>
      <p:sp>
        <p:nvSpPr>
          <p:cNvPr id="4" name="Slide Number Placeholder 3"/>
          <p:cNvSpPr>
            <a:spLocks noGrp="1"/>
          </p:cNvSpPr>
          <p:nvPr>
            <p:ph type="sldNum" sz="quarter" idx="15"/>
          </p:nvPr>
        </p:nvSpPr>
        <p:spPr/>
        <p:txBody>
          <a:bodyPr/>
          <a:lstStyle/>
          <a:p>
            <a:fld id="{7B8E16AF-1FE1-4FE6-A501-9D85C31F5122}" type="slidenum">
              <a:rPr lang="en-US" smtClean="0"/>
              <a:pPr/>
              <a:t>18</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2895600" y="3288268"/>
                <a:ext cx="23993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i="1" smtClean="0">
                          <a:latin typeface="Cambria Math"/>
                          <a:ea typeface="Cambria Math"/>
                        </a:rPr>
                        <m:t>𝛹</m:t>
                      </m:r>
                      <m:d>
                        <m:dPr>
                          <m:ctrlPr>
                            <a:rPr lang="en-US" b="0" i="1" smtClean="0">
                              <a:latin typeface="Cambria Math" panose="02040503050406030204" pitchFamily="18" charset="0"/>
                              <a:ea typeface="Cambria Math"/>
                            </a:rPr>
                          </m:ctrlPr>
                        </m:dPr>
                        <m:e>
                          <m:sSub>
                            <m:sSubPr>
                              <m:ctrlPr>
                                <a:rPr lang="en-US" b="0" i="1" smtClean="0">
                                  <a:latin typeface="Cambria Math" panose="02040503050406030204" pitchFamily="18" charset="0"/>
                                  <a:ea typeface="Cambria Math"/>
                                </a:rPr>
                              </m:ctrlPr>
                            </m:sSubPr>
                            <m:e>
                              <m:r>
                                <a:rPr lang="en-US" b="0" i="1" smtClean="0">
                                  <a:latin typeface="Cambria Math"/>
                                  <a:ea typeface="Cambria Math"/>
                                </a:rPr>
                                <m:t>𝑟</m:t>
                              </m:r>
                            </m:e>
                            <m:sub>
                              <m:r>
                                <a:rPr lang="en-US" b="0" i="1" smtClean="0">
                                  <a:latin typeface="Cambria Math"/>
                                  <a:ea typeface="Cambria Math"/>
                                </a:rPr>
                                <m:t>1</m:t>
                              </m:r>
                            </m:sub>
                          </m:sSub>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𝑟</m:t>
                              </m:r>
                            </m:e>
                            <m:sub>
                              <m:r>
                                <a:rPr lang="en-US" b="0" i="1" smtClean="0">
                                  <a:latin typeface="Cambria Math"/>
                                  <a:ea typeface="Cambria Math"/>
                                </a:rPr>
                                <m:t>2</m:t>
                              </m:r>
                            </m:sub>
                          </m:sSub>
                        </m:e>
                      </m:d>
                      <m:r>
                        <a:rPr lang="en-US" b="0" i="1" smtClean="0">
                          <a:latin typeface="Cambria Math"/>
                          <a:ea typeface="Cambria Math"/>
                        </a:rPr>
                        <m:t>=−</m:t>
                      </m:r>
                      <m:r>
                        <a:rPr lang="el-GR" i="1">
                          <a:latin typeface="Cambria Math"/>
                          <a:ea typeface="Cambria Math"/>
                        </a:rPr>
                        <m:t>𝛹</m:t>
                      </m:r>
                      <m:d>
                        <m:dPr>
                          <m:ctrlPr>
                            <a:rPr lang="en-US" i="1">
                              <a:latin typeface="Cambria Math" panose="02040503050406030204" pitchFamily="18" charset="0"/>
                              <a:ea typeface="Cambria Math"/>
                            </a:rPr>
                          </m:ctrlPr>
                        </m:dPr>
                        <m:e>
                          <m:sSub>
                            <m:sSubPr>
                              <m:ctrlPr>
                                <a:rPr lang="en-US" i="1">
                                  <a:latin typeface="Cambria Math" panose="02040503050406030204" pitchFamily="18" charset="0"/>
                                  <a:ea typeface="Cambria Math"/>
                                </a:rPr>
                              </m:ctrlPr>
                            </m:sSubPr>
                            <m:e>
                              <m:r>
                                <a:rPr lang="en-US" b="0" i="1" smtClean="0">
                                  <a:latin typeface="Cambria Math"/>
                                  <a:ea typeface="Cambria Math"/>
                                </a:rPr>
                                <m:t>𝑟</m:t>
                              </m:r>
                            </m:e>
                            <m:sub>
                              <m:r>
                                <a:rPr lang="en-US" b="0" i="1" smtClean="0">
                                  <a:latin typeface="Cambria Math"/>
                                  <a:ea typeface="Cambria Math"/>
                                </a:rPr>
                                <m:t>2</m:t>
                              </m:r>
                            </m:sub>
                          </m:sSub>
                          <m:r>
                            <a:rPr lang="en-US" i="1">
                              <a:latin typeface="Cambria Math"/>
                              <a:ea typeface="Cambria Math"/>
                            </a:rPr>
                            <m:t>,</m:t>
                          </m:r>
                          <m:sSub>
                            <m:sSubPr>
                              <m:ctrlPr>
                                <a:rPr lang="en-US" i="1">
                                  <a:latin typeface="Cambria Math" panose="02040503050406030204" pitchFamily="18" charset="0"/>
                                  <a:ea typeface="Cambria Math"/>
                                </a:rPr>
                              </m:ctrlPr>
                            </m:sSubPr>
                            <m:e>
                              <m:r>
                                <a:rPr lang="en-US" b="0" i="1" smtClean="0">
                                  <a:latin typeface="Cambria Math"/>
                                  <a:ea typeface="Cambria Math"/>
                                </a:rPr>
                                <m:t>𝑟</m:t>
                              </m:r>
                            </m:e>
                            <m:sub>
                              <m:r>
                                <a:rPr lang="en-US" b="0" i="1" smtClean="0">
                                  <a:latin typeface="Cambria Math"/>
                                  <a:ea typeface="Cambria Math"/>
                                </a:rPr>
                                <m:t>1</m:t>
                              </m:r>
                            </m:sub>
                          </m:sSub>
                        </m:e>
                      </m:d>
                    </m:oMath>
                  </m:oMathPara>
                </a14:m>
                <a:endParaRPr lang="en-US" i="1" dirty="0"/>
              </a:p>
            </p:txBody>
          </p:sp>
        </mc:Choice>
        <mc:Fallback xmlns="">
          <p:sp>
            <p:nvSpPr>
              <p:cNvPr id="5" name="TextBox 4"/>
              <p:cNvSpPr txBox="1">
                <a:spLocks noRot="1" noChangeAspect="1" noMove="1" noResize="1" noEditPoints="1" noAdjustHandles="1" noChangeArrowheads="1" noChangeShapeType="1" noTextEdit="1"/>
              </p:cNvSpPr>
              <p:nvPr/>
            </p:nvSpPr>
            <p:spPr>
              <a:xfrm>
                <a:off x="2895600" y="3288268"/>
                <a:ext cx="2399375" cy="369332"/>
              </a:xfrm>
              <a:prstGeom prst="rect">
                <a:avLst/>
              </a:prstGeom>
              <a:blipFill rotWithShape="1">
                <a:blip r:embed="rId2" cstate="print"/>
                <a:stretch>
                  <a:fillRect b="-163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655638"/>
          </a:xfrm>
        </p:spPr>
        <p:txBody>
          <a:bodyPr/>
          <a:lstStyle/>
          <a:p>
            <a:r>
              <a:rPr lang="en-US" b="1" dirty="0" err="1"/>
              <a:t>Indistinguishability</a:t>
            </a:r>
            <a:r>
              <a:rPr lang="en-US" b="1" dirty="0"/>
              <a:t> of electrons</a:t>
            </a:r>
          </a:p>
        </p:txBody>
      </p:sp>
      <p:sp>
        <p:nvSpPr>
          <p:cNvPr id="4" name="Slide Number Placeholder 3"/>
          <p:cNvSpPr>
            <a:spLocks noGrp="1"/>
          </p:cNvSpPr>
          <p:nvPr>
            <p:ph type="sldNum" sz="quarter" idx="15"/>
          </p:nvPr>
        </p:nvSpPr>
        <p:spPr/>
        <p:txBody>
          <a:bodyPr/>
          <a:lstStyle/>
          <a:p>
            <a:fld id="{7B8E16AF-1FE1-4FE6-A501-9D85C31F5122}" type="slidenum">
              <a:rPr lang="en-US" smtClean="0"/>
              <a:pPr/>
              <a:t>19</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990600" y="2590800"/>
                <a:ext cx="29275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a:ea typeface="Cambria Math"/>
                        </a:rPr>
                        <m:t>Ψ</m:t>
                      </m:r>
                      <m:d>
                        <m:dPr>
                          <m:ctrlPr>
                            <a:rPr lang="el-GR" i="1" smtClean="0">
                              <a:latin typeface="Cambria Math" panose="02040503050406030204" pitchFamily="18" charset="0"/>
                              <a:ea typeface="Cambria Math"/>
                            </a:rPr>
                          </m:ctrlPr>
                        </m:dPr>
                        <m:e>
                          <m:sSub>
                            <m:sSubPr>
                              <m:ctrlPr>
                                <a:rPr lang="el-GR" i="1" smtClean="0">
                                  <a:latin typeface="Cambria Math" panose="02040503050406030204" pitchFamily="18" charset="0"/>
                                  <a:ea typeface="Cambria Math"/>
                                </a:rPr>
                              </m:ctrlPr>
                            </m:sSubPr>
                            <m:e>
                              <m:r>
                                <a:rPr lang="en-US" b="1" i="1" smtClean="0">
                                  <a:latin typeface="Cambria Math"/>
                                  <a:ea typeface="Cambria Math"/>
                                </a:rPr>
                                <m:t>𝒓</m:t>
                              </m:r>
                            </m:e>
                            <m:sub>
                              <m:r>
                                <a:rPr lang="en-US" b="0" i="1" smtClean="0">
                                  <a:latin typeface="Cambria Math"/>
                                  <a:ea typeface="Cambria Math"/>
                                </a:rPr>
                                <m:t>1</m:t>
                              </m:r>
                            </m:sub>
                          </m:sSub>
                          <m:r>
                            <a:rPr lang="en-US" b="0" i="1" smtClean="0">
                              <a:latin typeface="Cambria Math"/>
                              <a:ea typeface="Cambria Math"/>
                            </a:rPr>
                            <m:t>,</m:t>
                          </m:r>
                          <m:sSub>
                            <m:sSubPr>
                              <m:ctrlPr>
                                <a:rPr lang="el-GR" i="1" smtClean="0">
                                  <a:latin typeface="Cambria Math" panose="02040503050406030204" pitchFamily="18" charset="0"/>
                                  <a:ea typeface="Cambria Math"/>
                                </a:rPr>
                              </m:ctrlPr>
                            </m:sSubPr>
                            <m:e>
                              <m:r>
                                <a:rPr lang="en-US" b="1" i="1" smtClean="0">
                                  <a:latin typeface="Cambria Math"/>
                                  <a:ea typeface="Cambria Math"/>
                                </a:rPr>
                                <m:t>𝒓</m:t>
                              </m:r>
                            </m:e>
                            <m:sub>
                              <m:r>
                                <a:rPr lang="en-US" b="0" i="1" smtClean="0">
                                  <a:latin typeface="Cambria Math"/>
                                  <a:ea typeface="Cambria Math"/>
                                </a:rPr>
                                <m:t>2</m:t>
                              </m:r>
                            </m:sub>
                          </m:sSub>
                        </m:e>
                      </m:d>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m:rPr>
                              <m:sty m:val="p"/>
                            </m:rPr>
                            <a:rPr lang="el-GR" b="0" i="1" smtClean="0">
                              <a:latin typeface="Cambria Math"/>
                              <a:ea typeface="Cambria Math"/>
                            </a:rPr>
                            <m:t>Ψ</m:t>
                          </m:r>
                        </m:e>
                        <m:sub>
                          <m:r>
                            <a:rPr lang="en-US" b="0" i="1" smtClean="0">
                              <a:latin typeface="Cambria Math"/>
                              <a:ea typeface="Cambria Math"/>
                            </a:rPr>
                            <m:t>𝑎</m:t>
                          </m:r>
                        </m:sub>
                      </m:sSub>
                      <m:d>
                        <m:dPr>
                          <m:ctrlPr>
                            <a:rPr lang="en-US" b="0" i="1" smtClean="0">
                              <a:latin typeface="Cambria Math" panose="02040503050406030204" pitchFamily="18" charset="0"/>
                              <a:ea typeface="Cambria Math"/>
                            </a:rPr>
                          </m:ctrlPr>
                        </m:dPr>
                        <m:e>
                          <m:sSub>
                            <m:sSubPr>
                              <m:ctrlPr>
                                <a:rPr lang="en-US" b="0" i="1" smtClean="0">
                                  <a:latin typeface="Cambria Math" panose="02040503050406030204" pitchFamily="18" charset="0"/>
                                  <a:ea typeface="Cambria Math"/>
                                </a:rPr>
                              </m:ctrlPr>
                            </m:sSubPr>
                            <m:e>
                              <m:r>
                                <a:rPr lang="en-US" b="1" i="1" smtClean="0">
                                  <a:latin typeface="Cambria Math"/>
                                  <a:ea typeface="Cambria Math"/>
                                </a:rPr>
                                <m:t>𝒓</m:t>
                              </m:r>
                            </m:e>
                            <m:sub>
                              <m:r>
                                <a:rPr lang="en-US" b="0" i="1" smtClean="0">
                                  <a:latin typeface="Cambria Math"/>
                                  <a:ea typeface="Cambria Math"/>
                                </a:rPr>
                                <m:t>1</m:t>
                              </m:r>
                            </m:sub>
                          </m:sSub>
                        </m:e>
                      </m:d>
                      <m:sSub>
                        <m:sSubPr>
                          <m:ctrlPr>
                            <a:rPr lang="en-US" i="1">
                              <a:latin typeface="Cambria Math" panose="02040503050406030204" pitchFamily="18" charset="0"/>
                              <a:ea typeface="Cambria Math"/>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ea typeface="Cambria Math"/>
                            </a:rPr>
                          </m:ctrlPr>
                        </m:dPr>
                        <m:e>
                          <m:sSub>
                            <m:sSubPr>
                              <m:ctrlPr>
                                <a:rPr lang="en-US" i="1">
                                  <a:latin typeface="Cambria Math" panose="02040503050406030204" pitchFamily="18" charset="0"/>
                                  <a:ea typeface="Cambria Math"/>
                                </a:rPr>
                              </m:ctrlPr>
                            </m:sSubPr>
                            <m:e>
                              <m:r>
                                <a:rPr lang="en-US" b="1" i="1">
                                  <a:latin typeface="Cambria Math"/>
                                  <a:ea typeface="Cambria Math"/>
                                </a:rPr>
                                <m:t>𝒓</m:t>
                              </m:r>
                            </m:e>
                            <m:sub>
                              <m:r>
                                <a:rPr lang="en-US" b="0" i="1" smtClean="0">
                                  <a:latin typeface="Cambria Math"/>
                                  <a:ea typeface="Cambria Math"/>
                                </a:rPr>
                                <m:t>2</m:t>
                              </m:r>
                            </m:sub>
                          </m:sSub>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990600" y="2590800"/>
                <a:ext cx="2927596" cy="369332"/>
              </a:xfrm>
              <a:prstGeom prst="rect">
                <a:avLst/>
              </a:prstGeom>
              <a:blipFill rotWithShape="1">
                <a:blip r:embed="rId2" cstate="print"/>
                <a:stretch>
                  <a:fillRect b="-1639"/>
                </a:stretch>
              </a:blipFill>
            </p:spPr>
            <p:txBody>
              <a:bodyPr/>
              <a:lstStyle/>
              <a:p>
                <a:r>
                  <a:rPr lang="en-US">
                    <a:noFill/>
                  </a:rPr>
                  <a:t> </a:t>
                </a:r>
              </a:p>
            </p:txBody>
          </p:sp>
        </mc:Fallback>
      </mc:AlternateContent>
      <p:sp>
        <p:nvSpPr>
          <p:cNvPr id="7" name="Rectangle 6"/>
          <p:cNvSpPr/>
          <p:nvPr/>
        </p:nvSpPr>
        <p:spPr>
          <a:xfrm>
            <a:off x="391064" y="1524000"/>
            <a:ext cx="8305800" cy="923330"/>
          </a:xfrm>
          <a:prstGeom prst="rect">
            <a:avLst/>
          </a:prstGeom>
        </p:spPr>
        <p:txBody>
          <a:bodyPr wrap="square">
            <a:spAutoFit/>
          </a:bodyPr>
          <a:lstStyle/>
          <a:p>
            <a:r>
              <a:rPr lang="en-US" dirty="0"/>
              <a:t>If you can tell the particles apart (i.e. they have different mass, charge, etc.) then the state of the two-particle system is just a product of the individual states of the two particles </a:t>
            </a:r>
            <a:r>
              <a:rPr lang="en-US" i="1" dirty="0"/>
              <a:t>a</a:t>
            </a:r>
            <a:r>
              <a:rPr lang="en-US" dirty="0"/>
              <a:t> and </a:t>
            </a:r>
            <a:r>
              <a:rPr lang="en-US" i="1" dirty="0"/>
              <a:t>b</a:t>
            </a:r>
            <a:r>
              <a:rPr lang="en-US" dirty="0"/>
              <a:t>:</a:t>
            </a:r>
          </a:p>
        </p:txBody>
      </p:sp>
      <p:sp>
        <p:nvSpPr>
          <p:cNvPr id="9" name="Rectangle 8"/>
          <p:cNvSpPr/>
          <p:nvPr/>
        </p:nvSpPr>
        <p:spPr>
          <a:xfrm>
            <a:off x="412630" y="3276600"/>
            <a:ext cx="8147466" cy="1200329"/>
          </a:xfrm>
          <a:prstGeom prst="rect">
            <a:avLst/>
          </a:prstGeom>
        </p:spPr>
        <p:txBody>
          <a:bodyPr wrap="square">
            <a:spAutoFit/>
          </a:bodyPr>
          <a:lstStyle/>
          <a:p>
            <a:pPr algn="just"/>
            <a:r>
              <a:rPr lang="en-US" dirty="0"/>
              <a:t>If the two particles are utterly identical, then we don't (and can't even in principle) know which one is in which state. So our two-particle </a:t>
            </a:r>
            <a:r>
              <a:rPr lang="en-US" dirty="0" err="1"/>
              <a:t>wavefunction</a:t>
            </a:r>
            <a:r>
              <a:rPr lang="en-US" dirty="0"/>
              <a:t> has to be non-committal as to which particle is in which state. There turns out to be two equally valid ways to do this:</a:t>
            </a:r>
          </a:p>
        </p:txBody>
      </p:sp>
      <mc:AlternateContent xmlns:mc="http://schemas.openxmlformats.org/markup-compatibility/2006" xmlns:a14="http://schemas.microsoft.com/office/drawing/2010/main">
        <mc:Choice Requires="a14">
          <p:sp>
            <p:nvSpPr>
              <p:cNvPr id="10" name="TextBox 9"/>
              <p:cNvSpPr txBox="1"/>
              <p:nvPr/>
            </p:nvSpPr>
            <p:spPr>
              <a:xfrm>
                <a:off x="762000" y="4764825"/>
                <a:ext cx="5030864" cy="3756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l-GR" i="1" smtClean="0">
                              <a:latin typeface="Cambria Math"/>
                              <a:ea typeface="Cambria Math"/>
                            </a:rPr>
                            <m:t>Ψ</m:t>
                          </m:r>
                        </m:e>
                        <m:sub>
                          <m:r>
                            <a:rPr lang="en-US" i="1" smtClean="0">
                              <a:latin typeface="Cambria Math"/>
                              <a:ea typeface="Cambria Math"/>
                            </a:rPr>
                            <m:t>±</m:t>
                          </m:r>
                        </m:sub>
                      </m:sSub>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a:rPr>
                                <m:t>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2</m:t>
                              </m:r>
                            </m:sub>
                          </m:sSub>
                        </m:e>
                      </m:d>
                      <m:r>
                        <a:rPr lang="en-US" b="0" i="1" smtClean="0">
                          <a:latin typeface="Cambria Math"/>
                        </a:rPr>
                        <m:t>=</m:t>
                      </m:r>
                      <m:r>
                        <a:rPr lang="en-US" b="0" i="1" smtClean="0">
                          <a:latin typeface="Cambria Math"/>
                        </a:rPr>
                        <m:t>𝐴</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l-GR" b="0" i="1" smtClean="0">
                                  <a:latin typeface="Cambria Math"/>
                                  <a:ea typeface="Cambria Math"/>
                                </a:rPr>
                                <m:t>Ψ</m:t>
                              </m:r>
                            </m:e>
                            <m:sub>
                              <m:r>
                                <a:rPr lang="en-US" b="0" i="1" smtClean="0">
                                  <a:latin typeface="Cambria Math"/>
                                </a:rPr>
                                <m:t>𝑎</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1</m:t>
                                  </m:r>
                                </m:sub>
                              </m:sSub>
                            </m:e>
                          </m:d>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2</m:t>
                                  </m:r>
                                </m:sub>
                              </m:sSub>
                            </m:e>
                          </m:d>
                          <m:r>
                            <a:rPr lang="en-US" i="1">
                              <a:latin typeface="Cambria Math"/>
                              <a:ea typeface="Cambria Math"/>
                            </a:rPr>
                            <m:t>±</m:t>
                          </m:r>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1</m:t>
                                  </m:r>
                                </m:sub>
                              </m:sSub>
                            </m:e>
                          </m:d>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𝑎</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2</m:t>
                                  </m:r>
                                </m:sub>
                              </m:sSub>
                            </m:e>
                          </m:d>
                        </m:e>
                      </m:d>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762000" y="4764825"/>
                <a:ext cx="5030864" cy="375616"/>
              </a:xfrm>
              <a:prstGeom prst="rect">
                <a:avLst/>
              </a:prstGeom>
              <a:blipFill rotWithShape="1">
                <a:blip r:embed="rId3" cstate="print"/>
                <a:stretch>
                  <a:fillRect b="-8197"/>
                </a:stretch>
              </a:blipFill>
            </p:spPr>
            <p:txBody>
              <a:bodyPr/>
              <a:lstStyle/>
              <a:p>
                <a:r>
                  <a:rPr lang="en-US">
                    <a:noFill/>
                  </a:rPr>
                  <a:t> </a:t>
                </a:r>
              </a:p>
            </p:txBody>
          </p:sp>
        </mc:Fallback>
      </mc:AlternateContent>
      <p:sp>
        <p:nvSpPr>
          <p:cNvPr id="13" name="Rectangle 12"/>
          <p:cNvSpPr/>
          <p:nvPr/>
        </p:nvSpPr>
        <p:spPr>
          <a:xfrm>
            <a:off x="5820181" y="4764825"/>
            <a:ext cx="3247619" cy="297517"/>
          </a:xfrm>
          <a:prstGeom prst="rect">
            <a:avLst/>
          </a:prstGeom>
        </p:spPr>
        <p:txBody>
          <a:bodyPr wrap="square">
            <a:spAutoFit/>
          </a:bodyPr>
          <a:lstStyle/>
          <a:p>
            <a:pPr algn="just"/>
            <a:r>
              <a:rPr lang="en-US" sz="2000" baseline="-25000" dirty="0"/>
              <a:t>(Where A is the normalization factor.)</a:t>
            </a:r>
          </a:p>
        </p:txBody>
      </p:sp>
      <p:sp>
        <p:nvSpPr>
          <p:cNvPr id="14" name="Rectangle 13"/>
          <p:cNvSpPr/>
          <p:nvPr/>
        </p:nvSpPr>
        <p:spPr>
          <a:xfrm>
            <a:off x="460167" y="5715000"/>
            <a:ext cx="8147466" cy="369332"/>
          </a:xfrm>
          <a:prstGeom prst="rect">
            <a:avLst/>
          </a:prstGeom>
        </p:spPr>
        <p:txBody>
          <a:bodyPr wrap="square">
            <a:spAutoFit/>
          </a:bodyPr>
          <a:lstStyle/>
          <a:p>
            <a:pPr algn="just"/>
            <a:r>
              <a:rPr lang="en-US" dirty="0"/>
              <a:t>A short comment on Fermions, Bosons and Pauli exclusion principle.</a:t>
            </a:r>
          </a:p>
        </p:txBody>
      </p:sp>
    </p:spTree>
    <p:extLst>
      <p:ext uri="{BB962C8B-B14F-4D97-AF65-F5344CB8AC3E}">
        <p14:creationId xmlns:p14="http://schemas.microsoft.com/office/powerpoint/2010/main" val="14277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0" grpId="0" animBg="1"/>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lstStyle/>
          <a:p>
            <a:r>
              <a:rPr lang="en-US" dirty="0"/>
              <a:t>Background</a:t>
            </a:r>
          </a:p>
          <a:p>
            <a:r>
              <a:rPr lang="en-US" dirty="0"/>
              <a:t>Density Functional Theory</a:t>
            </a:r>
          </a:p>
          <a:p>
            <a:r>
              <a:rPr lang="en-US" dirty="0"/>
              <a:t>Approximations</a:t>
            </a:r>
          </a:p>
          <a:p>
            <a:pPr lvl="1"/>
            <a:r>
              <a:rPr lang="en-US" dirty="0"/>
              <a:t>Local Density Approximation (LDA)</a:t>
            </a:r>
          </a:p>
          <a:p>
            <a:pPr lvl="1"/>
            <a:r>
              <a:rPr lang="en-US" dirty="0"/>
              <a:t>Gradient Expansion Approximation (GEA)</a:t>
            </a:r>
          </a:p>
          <a:p>
            <a:pPr lvl="1"/>
            <a:r>
              <a:rPr lang="en-US" dirty="0"/>
              <a:t>Generalized Gradient Approximation (GGA)</a:t>
            </a:r>
          </a:p>
          <a:p>
            <a:pPr lvl="1"/>
            <a:r>
              <a:rPr lang="en-US" dirty="0"/>
              <a:t>Hybrid DFT</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Slater Determinant</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20</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875964" y="1849994"/>
                <a:ext cx="5019707"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a:ea typeface="Cambria Math"/>
                        </a:rPr>
                        <m:t>Ψ</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a:rPr>
                                <m:t>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2</m:t>
                              </m:r>
                            </m:sub>
                          </m:sSub>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ad>
                            <m:radPr>
                              <m:degHide m:val="on"/>
                              <m:ctrlPr>
                                <a:rPr lang="en-US" b="0" i="1" smtClean="0">
                                  <a:latin typeface="Cambria Math" panose="02040503050406030204" pitchFamily="18" charset="0"/>
                                </a:rPr>
                              </m:ctrlPr>
                            </m:radPr>
                            <m:deg/>
                            <m:e>
                              <m:r>
                                <a:rPr lang="en-US" b="0" i="1" smtClean="0">
                                  <a:latin typeface="Cambria Math"/>
                                </a:rPr>
                                <m:t>2</m:t>
                              </m:r>
                            </m:e>
                          </m:rad>
                        </m:den>
                      </m:f>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l-GR" b="0" i="1" smtClean="0">
                                  <a:latin typeface="Cambria Math"/>
                                  <a:ea typeface="Cambria Math"/>
                                </a:rPr>
                                <m:t>Ψ</m:t>
                              </m:r>
                            </m:e>
                            <m:sub>
                              <m:r>
                                <a:rPr lang="en-US" b="0" i="1" smtClean="0">
                                  <a:latin typeface="Cambria Math"/>
                                </a:rPr>
                                <m:t>𝑎</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1</m:t>
                                  </m:r>
                                </m:sub>
                              </m:sSub>
                            </m:e>
                          </m:d>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2</m:t>
                                  </m:r>
                                </m:sub>
                              </m:sSub>
                            </m:e>
                          </m:d>
                          <m:r>
                            <a:rPr lang="en-US" b="0" i="1" smtClean="0">
                              <a:latin typeface="Cambria Math"/>
                            </a:rPr>
                            <m:t>−</m:t>
                          </m:r>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1</m:t>
                                  </m:r>
                                </m:sub>
                              </m:sSub>
                            </m:e>
                          </m:d>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𝑎</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2</m:t>
                                  </m:r>
                                </m:sub>
                              </m:sSub>
                            </m:e>
                          </m:d>
                        </m:e>
                      </m: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875964" y="1849994"/>
                <a:ext cx="5019707" cy="664606"/>
              </a:xfrm>
              <a:prstGeom prst="rect">
                <a:avLst/>
              </a:prstGeom>
              <a:blipFill rotWithShape="1">
                <a:blip r:embed="rId2"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838200" y="2895600"/>
                <a:ext cx="3733650" cy="664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a:ea typeface="Cambria Math"/>
                        </a:rPr>
                        <m:t>Ψ</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a:rPr>
                                <m:t>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2</m:t>
                              </m:r>
                            </m:sub>
                          </m:sSub>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ad>
                            <m:radPr>
                              <m:degHide m:val="on"/>
                              <m:ctrlPr>
                                <a:rPr lang="en-US" b="0" i="1" smtClean="0">
                                  <a:latin typeface="Cambria Math" panose="02040503050406030204" pitchFamily="18" charset="0"/>
                                </a:rPr>
                              </m:ctrlPr>
                            </m:radPr>
                            <m:deg/>
                            <m:e>
                              <m:r>
                                <a:rPr lang="en-US" b="0" i="1" smtClean="0">
                                  <a:latin typeface="Cambria Math"/>
                                </a:rPr>
                                <m:t>2</m:t>
                              </m:r>
                            </m:e>
                          </m:rad>
                        </m:den>
                      </m:f>
                      <m:r>
                        <a:rPr lang="en-US" b="0" i="1" smtClean="0">
                          <a:latin typeface="Cambria Math"/>
                        </a:rPr>
                        <m:t>  </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i="1">
                                        <a:latin typeface="Cambria Math" panose="02040503050406030204" pitchFamily="18" charset="0"/>
                                      </a:rPr>
                                    </m:ctrlPr>
                                  </m:sSubPr>
                                  <m:e>
                                    <m:r>
                                      <m:rPr>
                                        <m:sty m:val="p"/>
                                      </m:rPr>
                                      <a:rPr lang="el-GR" i="1">
                                        <a:latin typeface="Cambria Math"/>
                                        <a:ea typeface="Cambria Math"/>
                                      </a:rPr>
                                      <m:t>Ψ</m:t>
                                    </m:r>
                                  </m:e>
                                  <m:sub>
                                    <m:r>
                                      <a:rPr lang="en-US" i="1">
                                        <a:latin typeface="Cambria Math"/>
                                      </a:rPr>
                                      <m:t>𝑎</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1</m:t>
                                        </m:r>
                                      </m:sub>
                                    </m:sSub>
                                  </m:e>
                                </m:d>
                              </m:e>
                              <m:e>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1</m:t>
                                        </m:r>
                                      </m:sub>
                                    </m:sSub>
                                  </m:e>
                                </m:d>
                              </m:e>
                            </m:mr>
                            <m:mr>
                              <m:e>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𝑎</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2</m:t>
                                        </m:r>
                                      </m:sub>
                                    </m:sSub>
                                  </m:e>
                                </m:d>
                              </m:e>
                              <m:e>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𝑏</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2</m:t>
                                        </m:r>
                                      </m:sub>
                                    </m:sSub>
                                  </m:e>
                                </m:d>
                              </m:e>
                            </m:mr>
                          </m:m>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838200" y="2895600"/>
                <a:ext cx="3733650" cy="664606"/>
              </a:xfrm>
              <a:prstGeom prst="rect">
                <a:avLst/>
              </a:prstGeom>
              <a:blipFill rotWithShape="1">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38489" y="4414811"/>
                <a:ext cx="8348311" cy="1223989"/>
              </a:xfrm>
              <a:prstGeom prst="rect">
                <a:avLst/>
              </a:prstGeom>
              <a:solidFill>
                <a:schemeClr val="accent1">
                  <a:lumMod val="20000"/>
                  <a:lumOff val="80000"/>
                </a:schemeClr>
              </a:solidFill>
              <a:ln w="25400">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a:ea typeface="Cambria Math"/>
                        </a:rPr>
                        <m:t>Ψ</m:t>
                      </m:r>
                      <m:d>
                        <m:dPr>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a:rPr>
                                <m:t>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1" i="1" smtClean="0">
                                  <a:latin typeface="Cambria Math"/>
                                </a:rPr>
                                <m:t>𝒓</m:t>
                              </m:r>
                            </m:e>
                            <m:sub>
                              <m:r>
                                <a:rPr lang="en-US" b="0" i="1" smtClean="0">
                                  <a:latin typeface="Cambria Math"/>
                                </a:rPr>
                                <m:t>2</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3</m:t>
                              </m:r>
                            </m:sub>
                          </m:sSub>
                          <m:r>
                            <a:rPr lang="en-US" b="0" i="1" smtClean="0">
                              <a:latin typeface="Cambria Math"/>
                            </a:rPr>
                            <m:t>,…,</m:t>
                          </m:r>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𝑁</m:t>
                              </m:r>
                            </m:sub>
                          </m:sSub>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ad>
                            <m:radPr>
                              <m:degHide m:val="on"/>
                              <m:ctrlPr>
                                <a:rPr lang="en-US" b="0" i="1" smtClean="0">
                                  <a:latin typeface="Cambria Math" panose="02040503050406030204" pitchFamily="18" charset="0"/>
                                </a:rPr>
                              </m:ctrlPr>
                            </m:radPr>
                            <m:deg/>
                            <m:e>
                              <m:r>
                                <a:rPr lang="en-US" b="0" i="1" smtClean="0">
                                  <a:latin typeface="Cambria Math"/>
                                </a:rPr>
                                <m:t>𝑁</m:t>
                              </m:r>
                              <m:r>
                                <a:rPr lang="en-US" b="0" i="1" smtClean="0">
                                  <a:latin typeface="Cambria Math"/>
                                </a:rPr>
                                <m:t>!</m:t>
                              </m:r>
                            </m:e>
                          </m:rad>
                        </m:den>
                      </m:f>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m>
                                <m:mPr>
                                  <m:mcs>
                                    <m:mc>
                                      <m:mcPr>
                                        <m:count m:val="3"/>
                                        <m:mcJc m:val="center"/>
                                      </m:mcPr>
                                    </m:mc>
                                  </m:mcs>
                                  <m:ctrlPr>
                                    <a:rPr lang="en-US" b="0" i="1" smtClean="0">
                                      <a:latin typeface="Cambria Math" panose="02040503050406030204" pitchFamily="18" charset="0"/>
                                    </a:rPr>
                                  </m:ctrlPr>
                                </m:mPr>
                                <m:mr>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1</m:t>
                                            </m:r>
                                          </m:sub>
                                        </m:sSub>
                                      </m:e>
                                    </m:d>
                                  </m:e>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1</m:t>
                                            </m:r>
                                          </m:sub>
                                        </m:sSub>
                                      </m:e>
                                    </m:d>
                                  </m:e>
                                  <m:e>
                                    <m:r>
                                      <a:rPr lang="en-US" b="0" i="1" smtClean="0">
                                        <a:latin typeface="Cambria Math"/>
                                      </a:rPr>
                                      <m:t>⋯</m:t>
                                    </m:r>
                                  </m:e>
                                </m:mr>
                              </m:m>
                              <m:m>
                                <m:mPr>
                                  <m:mcs>
                                    <m:mc>
                                      <m:mcPr>
                                        <m:count m:val="2"/>
                                        <m:mcJc m:val="center"/>
                                      </m:mcPr>
                                    </m:mc>
                                  </m:mcs>
                                  <m:ctrlPr>
                                    <a:rPr lang="en-US" b="0" i="1" smtClean="0">
                                      <a:latin typeface="Cambria Math" panose="02040503050406030204" pitchFamily="18" charset="0"/>
                                    </a:rPr>
                                  </m:ctrlPr>
                                </m:mPr>
                                <m:mr>
                                  <m:e/>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𝑁</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i="1">
                                                <a:latin typeface="Cambria Math"/>
                                              </a:rPr>
                                              <m:t>1</m:t>
                                            </m:r>
                                          </m:sub>
                                        </m:sSub>
                                      </m:e>
                                    </m:d>
                                  </m:e>
                                </m:mr>
                              </m:m>
                            </m:e>
                            <m:e>
                              <m:m>
                                <m:mPr>
                                  <m:mcs>
                                    <m:mc>
                                      <m:mcPr>
                                        <m:count m:val="3"/>
                                        <m:mcJc m:val="center"/>
                                      </m:mcPr>
                                    </m:mc>
                                  </m:mcs>
                                  <m:ctrlPr>
                                    <a:rPr lang="en-US" b="0" i="1" smtClean="0">
                                      <a:latin typeface="Cambria Math" panose="02040503050406030204" pitchFamily="18" charset="0"/>
                                    </a:rPr>
                                  </m:ctrlPr>
                                </m:mPr>
                                <m:mr>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2</m:t>
                                            </m:r>
                                          </m:sub>
                                        </m:sSub>
                                      </m:e>
                                    </m:d>
                                  </m:e>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2</m:t>
                                            </m:r>
                                          </m:sub>
                                        </m:sSub>
                                      </m:e>
                                    </m:d>
                                  </m:e>
                                  <m:e>
                                    <m:r>
                                      <a:rPr lang="en-US" b="0" i="1" smtClean="0">
                                        <a:latin typeface="Cambria Math"/>
                                      </a:rPr>
                                      <m:t>⋯</m:t>
                                    </m:r>
                                  </m:e>
                                </m:mr>
                              </m:m>
                              <m:m>
                                <m:mPr>
                                  <m:mcs>
                                    <m:mc>
                                      <m:mcPr>
                                        <m:count m:val="2"/>
                                        <m:mcJc m:val="center"/>
                                      </m:mcPr>
                                    </m:mc>
                                  </m:mcs>
                                  <m:ctrlPr>
                                    <a:rPr lang="en-US" b="0" i="1" smtClean="0">
                                      <a:latin typeface="Cambria Math" panose="02040503050406030204" pitchFamily="18" charset="0"/>
                                    </a:rPr>
                                  </m:ctrlPr>
                                </m:mPr>
                                <m:mr>
                                  <m:e/>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𝑁</m:t>
                                        </m:r>
                                      </m:sub>
                                    </m:sSub>
                                    <m:d>
                                      <m:dPr>
                                        <m:ctrlPr>
                                          <a:rPr lang="en-US" i="1">
                                            <a:latin typeface="Cambria Math" panose="02040503050406030204" pitchFamily="18" charset="0"/>
                                          </a:rPr>
                                        </m:ctrlPr>
                                      </m:dPr>
                                      <m:e>
                                        <m:sSub>
                                          <m:sSubPr>
                                            <m:ctrlPr>
                                              <a:rPr lang="en-US" i="1" smtClean="0">
                                                <a:latin typeface="Cambria Math" panose="02040503050406030204" pitchFamily="18" charset="0"/>
                                              </a:rPr>
                                            </m:ctrlPr>
                                          </m:sSubPr>
                                          <m:e>
                                            <m:r>
                                              <a:rPr lang="en-US" b="1" i="1">
                                                <a:latin typeface="Cambria Math"/>
                                              </a:rPr>
                                              <m:t>𝒓</m:t>
                                            </m:r>
                                          </m:e>
                                          <m:sub>
                                            <m:r>
                                              <a:rPr lang="en-US" b="0" i="1" smtClean="0">
                                                <a:latin typeface="Cambria Math"/>
                                              </a:rPr>
                                              <m:t>2</m:t>
                                            </m:r>
                                          </m:sub>
                                        </m:sSub>
                                      </m:e>
                                    </m:d>
                                  </m:e>
                                </m:mr>
                              </m:m>
                            </m:e>
                            <m:e>
                              <m:m>
                                <m:mPr>
                                  <m:mcs>
                                    <m:mc>
                                      <m:mcPr>
                                        <m:count m:val="3"/>
                                        <m:mcJc m:val="center"/>
                                      </m:mcPr>
                                    </m:mc>
                                  </m:mcs>
                                  <m:ctrlPr>
                                    <a:rPr lang="en-US" b="0" i="1" smtClean="0">
                                      <a:latin typeface="Cambria Math" panose="02040503050406030204" pitchFamily="18" charset="0"/>
                                    </a:rPr>
                                  </m:ctrlPr>
                                </m:mPr>
                                <m:mr>
                                  <m:e>
                                    <m:r>
                                      <m:rPr>
                                        <m:brk m:alnAt="7"/>
                                      </m:rPr>
                                      <a:rPr lang="en-US" b="0" i="1" smtClean="0">
                                        <a:latin typeface="Cambria Math"/>
                                      </a:rPr>
                                      <m:t>⋮</m:t>
                                    </m:r>
                                  </m:e>
                                  <m:e>
                                    <m:r>
                                      <a:rPr lang="en-US" b="0" i="1" smtClean="0">
                                        <a:latin typeface="Cambria Math"/>
                                      </a:rPr>
                                      <m:t>⋮</m:t>
                                    </m:r>
                                  </m:e>
                                  <m:e>
                                    <m:r>
                                      <a:rPr lang="en-US" b="0" i="1" smtClean="0">
                                        <a:latin typeface="Cambria Math"/>
                                      </a:rPr>
                                      <m:t>⋱</m:t>
                                    </m:r>
                                  </m:e>
                                </m:mr>
                                <m:mr>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1</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𝑁</m:t>
                                            </m:r>
                                          </m:sub>
                                        </m:sSub>
                                      </m:e>
                                    </m:d>
                                  </m:e>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2</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𝑁</m:t>
                                            </m:r>
                                          </m:sub>
                                        </m:sSub>
                                      </m:e>
                                    </m:d>
                                  </m:e>
                                  <m:e>
                                    <m:r>
                                      <a:rPr lang="en-US" b="0" i="1" smtClean="0">
                                        <a:latin typeface="Cambria Math"/>
                                      </a:rPr>
                                      <m:t>⋯</m:t>
                                    </m:r>
                                  </m:e>
                                </m:mr>
                              </m:m>
                              <m:m>
                                <m:mPr>
                                  <m:mcs>
                                    <m:mc>
                                      <m:mcPr>
                                        <m:count m:val="2"/>
                                        <m:mcJc m:val="center"/>
                                      </m:mcPr>
                                    </m:mc>
                                  </m:mcs>
                                  <m:ctrlPr>
                                    <a:rPr lang="en-US" b="0" i="1" smtClean="0">
                                      <a:latin typeface="Cambria Math" panose="02040503050406030204" pitchFamily="18" charset="0"/>
                                    </a:rPr>
                                  </m:ctrlPr>
                                </m:mPr>
                                <m:mr>
                                  <m:e/>
                                  <m:e>
                                    <m:r>
                                      <a:rPr lang="en-US" b="0" i="1" smtClean="0">
                                        <a:latin typeface="Cambria Math"/>
                                      </a:rPr>
                                      <m:t>⋮</m:t>
                                    </m:r>
                                  </m:e>
                                </m:mr>
                                <m:mr>
                                  <m:e/>
                                  <m:e>
                                    <m:sSub>
                                      <m:sSubPr>
                                        <m:ctrlPr>
                                          <a:rPr lang="en-US" i="1">
                                            <a:latin typeface="Cambria Math" panose="02040503050406030204" pitchFamily="18" charset="0"/>
                                          </a:rPr>
                                        </m:ctrlPr>
                                      </m:sSubPr>
                                      <m:e>
                                        <m:r>
                                          <a:rPr lang="el-GR" i="1">
                                            <a:latin typeface="Cambria Math"/>
                                            <a:ea typeface="Cambria Math"/>
                                          </a:rPr>
                                          <m:t>𝜓</m:t>
                                        </m:r>
                                      </m:e>
                                      <m:sub>
                                        <m:r>
                                          <a:rPr lang="en-US" b="0" i="1" smtClean="0">
                                            <a:latin typeface="Cambria Math"/>
                                            <a:ea typeface="Cambria Math"/>
                                          </a:rPr>
                                          <m:t>𝑁</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a:rPr>
                                              <m:t>𝒓</m:t>
                                            </m:r>
                                          </m:e>
                                          <m:sub>
                                            <m:r>
                                              <a:rPr lang="en-US" b="0" i="1" smtClean="0">
                                                <a:latin typeface="Cambria Math"/>
                                              </a:rPr>
                                              <m:t>𝑁</m:t>
                                            </m:r>
                                          </m:sub>
                                        </m:sSub>
                                      </m:e>
                                    </m:d>
                                  </m:e>
                                </m:mr>
                              </m:m>
                            </m:e>
                          </m:eqArr>
                        </m:e>
                      </m:d>
                      <m:r>
                        <a:rPr lang="en-US" b="0" i="1" smtClean="0">
                          <a:latin typeface="Cambria Math"/>
                        </a:rPr>
                        <m:t>=</m:t>
                      </m:r>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ea typeface="Cambria Math"/>
                                    </a:rPr>
                                    <m:t>𝜓</m:t>
                                  </m:r>
                                </m:e>
                                <m:sub>
                                  <m:r>
                                    <a:rPr lang="en-US" i="1">
                                      <a:latin typeface="Cambria Math"/>
                                    </a:rPr>
                                    <m:t>1</m:t>
                                  </m:r>
                                </m:sub>
                              </m:sSub>
                              <m:sSub>
                                <m:sSubPr>
                                  <m:ctrlPr>
                                    <a:rPr lang="en-US" i="1">
                                      <a:latin typeface="Cambria Math" panose="02040503050406030204" pitchFamily="18" charset="0"/>
                                    </a:rPr>
                                  </m:ctrlPr>
                                </m:sSubPr>
                                <m:e>
                                  <m:r>
                                    <a:rPr lang="en-US" i="1">
                                      <a:latin typeface="Cambria Math"/>
                                      <a:ea typeface="Cambria Math"/>
                                    </a:rPr>
                                    <m:t>𝜓</m:t>
                                  </m:r>
                                </m:e>
                                <m:sub>
                                  <m:r>
                                    <a:rPr lang="en-US" i="1">
                                      <a:latin typeface="Cambria Math"/>
                                      <a:ea typeface="Cambria Math"/>
                                    </a:rPr>
                                    <m:t>2</m:t>
                                  </m:r>
                                </m:sub>
                              </m:sSub>
                              <m:sSub>
                                <m:sSubPr>
                                  <m:ctrlPr>
                                    <a:rPr lang="en-US" i="1">
                                      <a:latin typeface="Cambria Math" panose="02040503050406030204" pitchFamily="18" charset="0"/>
                                    </a:rPr>
                                  </m:ctrlPr>
                                </m:sSubPr>
                                <m:e>
                                  <m:r>
                                    <a:rPr lang="en-US" i="1">
                                      <a:latin typeface="Cambria Math"/>
                                      <a:ea typeface="Cambria Math"/>
                                    </a:rPr>
                                    <m:t>𝜓</m:t>
                                  </m:r>
                                </m:e>
                                <m:sub>
                                  <m:r>
                                    <a:rPr lang="en-US" i="1">
                                      <a:latin typeface="Cambria Math"/>
                                      <a:ea typeface="Cambria Math"/>
                                    </a:rPr>
                                    <m:t>3</m:t>
                                  </m:r>
                                </m:sub>
                              </m:sSub>
                              <m:r>
                                <a:rPr lang="en-US" i="1">
                                  <a:latin typeface="Cambria Math"/>
                                </a:rPr>
                                <m:t>……</m:t>
                              </m:r>
                              <m:sSub>
                                <m:sSubPr>
                                  <m:ctrlPr>
                                    <a:rPr lang="en-US" i="1">
                                      <a:latin typeface="Cambria Math" panose="02040503050406030204" pitchFamily="18" charset="0"/>
                                    </a:rPr>
                                  </m:ctrlPr>
                                </m:sSubPr>
                                <m:e>
                                  <m:r>
                                    <a:rPr lang="en-US" i="1">
                                      <a:latin typeface="Cambria Math"/>
                                      <a:ea typeface="Cambria Math"/>
                                    </a:rPr>
                                    <m:t>𝜓</m:t>
                                  </m:r>
                                </m:e>
                                <m:sub>
                                  <m:r>
                                    <a:rPr lang="en-US" i="1">
                                      <a:latin typeface="Cambria Math"/>
                                      <a:ea typeface="Cambria Math"/>
                                    </a:rPr>
                                    <m:t>𝑁</m:t>
                                  </m:r>
                                </m:sub>
                              </m:sSub>
                            </m:e>
                          </m:d>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38489" y="4414811"/>
                <a:ext cx="8348311" cy="1223989"/>
              </a:xfrm>
              <a:prstGeom prst="rect">
                <a:avLst/>
              </a:prstGeom>
              <a:blipFill rotWithShape="1">
                <a:blip r:embed="rId4" cstate="print"/>
                <a:stretch>
                  <a:fillRect/>
                </a:stretch>
              </a:blipFill>
              <a:ln w="254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1007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Expectation values</a:t>
            </a:r>
          </a:p>
        </p:txBody>
      </p:sp>
      <p:sp>
        <p:nvSpPr>
          <p:cNvPr id="3" name="Content Placeholder 2"/>
          <p:cNvSpPr>
            <a:spLocks noGrp="1"/>
          </p:cNvSpPr>
          <p:nvPr>
            <p:ph sz="quarter" idx="1"/>
          </p:nvPr>
        </p:nvSpPr>
        <p:spPr>
          <a:xfrm>
            <a:off x="457200" y="1600200"/>
            <a:ext cx="8458200" cy="2133600"/>
          </a:xfrm>
        </p:spPr>
        <p:txBody>
          <a:bodyPr/>
          <a:lstStyle/>
          <a:p>
            <a:pPr algn="just"/>
            <a:r>
              <a:rPr lang="en-US" dirty="0"/>
              <a:t>Experimental measurements of physical properties are average values</a:t>
            </a:r>
          </a:p>
          <a:p>
            <a:pPr algn="just"/>
            <a:r>
              <a:rPr lang="en-US" dirty="0"/>
              <a:t>In quantum mechanics:</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21</a:t>
            </a:fld>
            <a:endParaRPr lang="en-US"/>
          </a:p>
        </p:txBody>
      </p:sp>
      <p:pic>
        <p:nvPicPr>
          <p:cNvPr id="6092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188081"/>
            <a:ext cx="3886200" cy="441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92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1076" y="6196170"/>
            <a:ext cx="3743324" cy="4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TextBox 5"/>
              <p:cNvSpPr txBox="1"/>
              <p:nvPr/>
            </p:nvSpPr>
            <p:spPr>
              <a:xfrm>
                <a:off x="1524000" y="3048000"/>
                <a:ext cx="6553200" cy="851195"/>
              </a:xfrm>
              <a:prstGeom prst="rect">
                <a:avLst/>
              </a:prstGeom>
              <a:noFill/>
            </p:spPr>
            <p:txBody>
              <a:bodyPr wrap="square" rtlCol="0">
                <a:spAutoFit/>
              </a:bodyPr>
              <a:lstStyle/>
              <a:p>
                <a14:m>
                  <m:oMath xmlns:m="http://schemas.openxmlformats.org/officeDocument/2006/math">
                    <m:d>
                      <m:dPr>
                        <m:begChr m:val="⟨"/>
                        <m:endChr m:val="⟩"/>
                        <m:ctrlPr>
                          <a:rPr lang="en-US" sz="2400" i="1" smtClean="0">
                            <a:latin typeface="Cambria Math" panose="02040503050406030204" pitchFamily="18" charset="0"/>
                          </a:rPr>
                        </m:ctrlPr>
                      </m:dPr>
                      <m:e>
                        <m:r>
                          <a:rPr lang="en-US" sz="2400" b="0" i="1" smtClean="0">
                            <a:latin typeface="Cambria Math"/>
                          </a:rPr>
                          <m:t>𝑥</m:t>
                        </m:r>
                      </m:e>
                    </m:d>
                    <m:r>
                      <a:rPr lang="en-US" sz="2400" b="0" i="1" smtClean="0">
                        <a:latin typeface="Cambria Math"/>
                      </a:rPr>
                      <m:t>=</m:t>
                    </m:r>
                    <m:f>
                      <m:fPr>
                        <m:ctrlPr>
                          <a:rPr lang="en-US" sz="2400" b="0" i="1" smtClean="0">
                            <a:latin typeface="Cambria Math" panose="02040503050406030204" pitchFamily="18" charset="0"/>
                          </a:rPr>
                        </m:ctrlPr>
                      </m:fPr>
                      <m:num>
                        <m:nary>
                          <m:naryPr>
                            <m:ctrlPr>
                              <a:rPr lang="en-US" sz="2400" b="0" i="1" smtClean="0">
                                <a:latin typeface="Cambria Math" panose="02040503050406030204" pitchFamily="18" charset="0"/>
                              </a:rPr>
                            </m:ctrlPr>
                          </m:naryPr>
                          <m:sub>
                            <m:r>
                              <m:rPr>
                                <m:brk m:alnAt="23"/>
                              </m:rPr>
                              <a:rPr lang="en-US" sz="2400" b="0" i="1" smtClean="0">
                                <a:latin typeface="Cambria Math"/>
                              </a:rPr>
                              <m:t>−</m:t>
                            </m:r>
                            <m:r>
                              <a:rPr lang="en-US" sz="2400" b="0" i="1" smtClean="0">
                                <a:latin typeface="Cambria Math"/>
                                <a:ea typeface="Cambria Math"/>
                              </a:rPr>
                              <m:t>∞</m:t>
                            </m:r>
                          </m:sub>
                          <m:sup>
                            <m:r>
                              <a:rPr lang="en-US" sz="2400" b="0" i="1" smtClean="0">
                                <a:latin typeface="Cambria Math"/>
                                <a:ea typeface="Cambria Math"/>
                              </a:rPr>
                              <m:t>∞</m:t>
                            </m:r>
                          </m:sup>
                          <m:e>
                            <m:sSup>
                              <m:sSupPr>
                                <m:ctrlPr>
                                  <a:rPr lang="el-GR" sz="2400" b="0" i="1" smtClean="0">
                                    <a:latin typeface="Cambria Math" panose="02040503050406030204" pitchFamily="18" charset="0"/>
                                    <a:ea typeface="Cambria Math"/>
                                  </a:rPr>
                                </m:ctrlPr>
                              </m:sSupPr>
                              <m:e>
                                <m:r>
                                  <m:rPr>
                                    <m:sty m:val="p"/>
                                  </m:rPr>
                                  <a:rPr lang="el-GR" sz="2400" b="0" i="1" smtClean="0">
                                    <a:latin typeface="Cambria Math"/>
                                    <a:ea typeface="Cambria Math"/>
                                  </a:rPr>
                                  <m:t>Ψ</m:t>
                                </m:r>
                              </m:e>
                              <m:sup>
                                <m:r>
                                  <a:rPr lang="en-US" sz="2400" b="0" i="1" smtClean="0">
                                    <a:latin typeface="Cambria Math"/>
                                    <a:ea typeface="Cambria Math"/>
                                  </a:rPr>
                                  <m:t>∗</m:t>
                                </m:r>
                              </m:sup>
                            </m:sSup>
                            <m:d>
                              <m:dPr>
                                <m:ctrlPr>
                                  <a:rPr lang="el-GR" sz="2400" b="0" i="1" smtClean="0">
                                    <a:latin typeface="Cambria Math" panose="02040503050406030204" pitchFamily="18" charset="0"/>
                                    <a:ea typeface="Cambria Math"/>
                                  </a:rPr>
                                </m:ctrlPr>
                              </m:dPr>
                              <m:e>
                                <m:r>
                                  <a:rPr lang="en-US" sz="2400" b="0" i="1" smtClean="0">
                                    <a:latin typeface="Cambria Math"/>
                                    <a:ea typeface="Cambria Math"/>
                                  </a:rPr>
                                  <m:t>𝑥</m:t>
                                </m:r>
                              </m:e>
                            </m:d>
                            <m:acc>
                              <m:accPr>
                                <m:chr m:val="̂"/>
                                <m:ctrlPr>
                                  <a:rPr lang="el-GR" sz="2400" b="0" i="1" smtClean="0">
                                    <a:latin typeface="Cambria Math" panose="02040503050406030204" pitchFamily="18" charset="0"/>
                                    <a:ea typeface="Cambria Math"/>
                                  </a:rPr>
                                </m:ctrlPr>
                              </m:accPr>
                              <m:e>
                                <m:r>
                                  <a:rPr lang="en-US" sz="2400" b="0" i="1" smtClean="0">
                                    <a:latin typeface="Cambria Math"/>
                                    <a:ea typeface="Cambria Math"/>
                                  </a:rPr>
                                  <m:t>  </m:t>
                                </m:r>
                                <m:r>
                                  <a:rPr lang="en-US" sz="2400" b="0" i="1" smtClean="0">
                                    <a:latin typeface="Cambria Math"/>
                                    <a:ea typeface="Cambria Math"/>
                                  </a:rPr>
                                  <m:t>𝑥</m:t>
                                </m:r>
                                <m:r>
                                  <a:rPr lang="en-US" sz="2400" b="0" i="1" smtClean="0">
                                    <a:latin typeface="Cambria Math"/>
                                    <a:ea typeface="Cambria Math"/>
                                  </a:rPr>
                                  <m:t>  </m:t>
                                </m:r>
                              </m:e>
                            </m:acc>
                            <m:r>
                              <m:rPr>
                                <m:sty m:val="p"/>
                              </m:rPr>
                              <a:rPr lang="el-GR" sz="2400" i="1" smtClean="0">
                                <a:latin typeface="Cambria Math"/>
                                <a:ea typeface="Cambria Math"/>
                              </a:rPr>
                              <m:t>Ψ</m:t>
                            </m:r>
                            <m:d>
                              <m:dPr>
                                <m:ctrlPr>
                                  <a:rPr lang="el-GR" sz="2400" i="1" smtClean="0">
                                    <a:latin typeface="Cambria Math" panose="02040503050406030204" pitchFamily="18" charset="0"/>
                                    <a:ea typeface="Cambria Math"/>
                                  </a:rPr>
                                </m:ctrlPr>
                              </m:dPr>
                              <m:e>
                                <m:r>
                                  <a:rPr lang="en-US" sz="2400" b="0" i="1" smtClean="0">
                                    <a:latin typeface="Cambria Math"/>
                                    <a:ea typeface="Cambria Math"/>
                                  </a:rPr>
                                  <m:t>𝑥</m:t>
                                </m:r>
                              </m:e>
                            </m:d>
                            <m:r>
                              <a:rPr lang="en-US" sz="2400" b="0" i="1" smtClean="0">
                                <a:latin typeface="Cambria Math"/>
                                <a:ea typeface="Cambria Math"/>
                              </a:rPr>
                              <m:t> </m:t>
                            </m:r>
                            <m:r>
                              <a:rPr lang="en-US" sz="2400" b="0" i="1" smtClean="0">
                                <a:latin typeface="Cambria Math"/>
                                <a:ea typeface="Cambria Math"/>
                              </a:rPr>
                              <m:t>𝑑𝑥</m:t>
                            </m:r>
                          </m:e>
                        </m:nary>
                      </m:num>
                      <m:den>
                        <m:nary>
                          <m:naryPr>
                            <m:ctrlPr>
                              <a:rPr lang="en-US" sz="2400" i="1">
                                <a:latin typeface="Cambria Math" panose="02040503050406030204" pitchFamily="18" charset="0"/>
                              </a:rPr>
                            </m:ctrlPr>
                          </m:naryPr>
                          <m:sub>
                            <m:r>
                              <m:rPr>
                                <m:brk m:alnAt="23"/>
                              </m:rPr>
                              <a:rPr lang="en-US" sz="2400" i="1">
                                <a:latin typeface="Cambria Math"/>
                              </a:rPr>
                              <m:t>−</m:t>
                            </m:r>
                            <m:r>
                              <a:rPr lang="en-US" sz="2400" i="1">
                                <a:latin typeface="Cambria Math"/>
                                <a:ea typeface="Cambria Math"/>
                              </a:rPr>
                              <m:t>∞</m:t>
                            </m:r>
                          </m:sub>
                          <m:sup>
                            <m:r>
                              <a:rPr lang="en-US" sz="2400" i="1">
                                <a:latin typeface="Cambria Math"/>
                                <a:ea typeface="Cambria Math"/>
                              </a:rPr>
                              <m:t>∞</m:t>
                            </m:r>
                          </m:sup>
                          <m:e>
                            <m:sSup>
                              <m:sSupPr>
                                <m:ctrlPr>
                                  <a:rPr lang="el-GR" sz="2400" i="1">
                                    <a:latin typeface="Cambria Math" panose="02040503050406030204" pitchFamily="18" charset="0"/>
                                    <a:ea typeface="Cambria Math"/>
                                  </a:rPr>
                                </m:ctrlPr>
                              </m:sSupPr>
                              <m:e>
                                <m:r>
                                  <m:rPr>
                                    <m:sty m:val="p"/>
                                  </m:rPr>
                                  <a:rPr lang="el-GR" sz="2400" i="1">
                                    <a:latin typeface="Cambria Math"/>
                                    <a:ea typeface="Cambria Math"/>
                                  </a:rPr>
                                  <m:t>Ψ</m:t>
                                </m:r>
                              </m:e>
                              <m:sup>
                                <m:r>
                                  <a:rPr lang="en-US" sz="2400" i="1">
                                    <a:latin typeface="Cambria Math"/>
                                    <a:ea typeface="Cambria Math"/>
                                  </a:rPr>
                                  <m:t>∗</m:t>
                                </m:r>
                              </m:sup>
                            </m:sSup>
                            <m:d>
                              <m:dPr>
                                <m:ctrlPr>
                                  <a:rPr lang="el-GR" sz="2400" i="1">
                                    <a:latin typeface="Cambria Math" panose="02040503050406030204" pitchFamily="18" charset="0"/>
                                    <a:ea typeface="Cambria Math"/>
                                  </a:rPr>
                                </m:ctrlPr>
                              </m:dPr>
                              <m:e>
                                <m:r>
                                  <a:rPr lang="en-US" sz="2400" i="1">
                                    <a:latin typeface="Cambria Math"/>
                                    <a:ea typeface="Cambria Math"/>
                                  </a:rPr>
                                  <m:t>𝑥</m:t>
                                </m:r>
                              </m:e>
                            </m:d>
                            <m:r>
                              <a:rPr lang="en-US" sz="2400" b="0" i="1" smtClean="0">
                                <a:latin typeface="Cambria Math"/>
                                <a:ea typeface="Cambria Math"/>
                              </a:rPr>
                              <m:t>  </m:t>
                            </m:r>
                            <m:r>
                              <m:rPr>
                                <m:sty m:val="p"/>
                              </m:rPr>
                              <a:rPr lang="el-GR" sz="2400" i="1">
                                <a:latin typeface="Cambria Math"/>
                                <a:ea typeface="Cambria Math"/>
                              </a:rPr>
                              <m:t>Ψ</m:t>
                            </m:r>
                            <m:d>
                              <m:dPr>
                                <m:ctrlPr>
                                  <a:rPr lang="el-GR" sz="2400" i="1">
                                    <a:latin typeface="Cambria Math" panose="02040503050406030204" pitchFamily="18" charset="0"/>
                                    <a:ea typeface="Cambria Math"/>
                                  </a:rPr>
                                </m:ctrlPr>
                              </m:dPr>
                              <m:e>
                                <m:r>
                                  <a:rPr lang="en-US" sz="2400" i="1">
                                    <a:latin typeface="Cambria Math"/>
                                    <a:ea typeface="Cambria Math"/>
                                  </a:rPr>
                                  <m:t>𝑥</m:t>
                                </m:r>
                              </m:e>
                            </m:d>
                            <m:r>
                              <a:rPr lang="en-US" sz="2400" b="0" i="1" smtClean="0">
                                <a:latin typeface="Cambria Math"/>
                                <a:ea typeface="Cambria Math"/>
                              </a:rPr>
                              <m:t> </m:t>
                            </m:r>
                            <m:r>
                              <a:rPr lang="en-US" sz="2400" b="0" i="1" smtClean="0">
                                <a:latin typeface="Cambria Math"/>
                                <a:ea typeface="Cambria Math"/>
                              </a:rPr>
                              <m:t>𝑑𝑥</m:t>
                            </m:r>
                          </m:e>
                        </m:nary>
                      </m:den>
                    </m:f>
                  </m:oMath>
                </a14:m>
                <a:r>
                  <a:rPr lang="en-US" sz="2400" dirty="0"/>
                  <a:t> = </a:t>
                </a:r>
                <a14:m>
                  <m:oMath xmlns:m="http://schemas.openxmlformats.org/officeDocument/2006/math">
                    <m:f>
                      <m:fPr>
                        <m:ctrlPr>
                          <a:rPr lang="en-US" sz="2400" i="1">
                            <a:latin typeface="Cambria Math" panose="02040503050406030204" pitchFamily="18" charset="0"/>
                          </a:rPr>
                        </m:ctrlPr>
                      </m:fPr>
                      <m:num>
                        <m:d>
                          <m:dPr>
                            <m:begChr m:val="⟨"/>
                            <m:endChr m:val="⟩"/>
                            <m:ctrlPr>
                              <a:rPr lang="en-US" sz="2400" i="1">
                                <a:latin typeface="Cambria Math" panose="02040503050406030204" pitchFamily="18" charset="0"/>
                              </a:rPr>
                            </m:ctrlPr>
                          </m:dPr>
                          <m:e>
                            <m:r>
                              <m:rPr>
                                <m:sty m:val="p"/>
                              </m:rPr>
                              <a:rPr lang="el-GR" sz="2400" i="1">
                                <a:latin typeface="Cambria Math"/>
                                <a:ea typeface="Cambria Math"/>
                              </a:rPr>
                              <m:t>Ψ</m:t>
                            </m:r>
                          </m:e>
                          <m:e>
                            <m:r>
                              <a:rPr lang="en-US" sz="2400" i="1">
                                <a:latin typeface="Cambria Math"/>
                              </a:rPr>
                              <m:t>𝑥</m:t>
                            </m:r>
                          </m:e>
                          <m:e>
                            <m:r>
                              <m:rPr>
                                <m:sty m:val="p"/>
                              </m:rPr>
                              <a:rPr lang="el-GR" sz="2400" i="1">
                                <a:latin typeface="Cambria Math"/>
                                <a:ea typeface="Cambria Math"/>
                              </a:rPr>
                              <m:t>Ψ</m:t>
                            </m:r>
                          </m:e>
                        </m:d>
                      </m:num>
                      <m:den>
                        <m:d>
                          <m:dPr>
                            <m:begChr m:val="⟨"/>
                            <m:endChr m:val="⟩"/>
                            <m:ctrlPr>
                              <a:rPr lang="en-US" sz="2400" i="1">
                                <a:latin typeface="Cambria Math" panose="02040503050406030204" pitchFamily="18" charset="0"/>
                              </a:rPr>
                            </m:ctrlPr>
                          </m:dPr>
                          <m:e>
                            <m:r>
                              <m:rPr>
                                <m:sty m:val="p"/>
                              </m:rPr>
                              <a:rPr lang="el-GR" sz="2400" i="1">
                                <a:latin typeface="Cambria Math"/>
                                <a:ea typeface="Cambria Math"/>
                              </a:rPr>
                              <m:t>Ψ</m:t>
                            </m:r>
                          </m:e>
                          <m:e>
                            <m:r>
                              <m:rPr>
                                <m:sty m:val="p"/>
                              </m:rPr>
                              <a:rPr lang="el-GR" sz="2400" i="1">
                                <a:latin typeface="Cambria Math"/>
                                <a:ea typeface="Cambria Math"/>
                              </a:rPr>
                              <m:t>Ψ</m:t>
                            </m:r>
                          </m:e>
                        </m:d>
                      </m:den>
                    </m:f>
                    <m:r>
                      <a:rPr lang="en-US" sz="2400" b="0" i="1" smtClean="0">
                        <a:latin typeface="Cambria Math"/>
                        <a:ea typeface="Cambria Math"/>
                      </a:rPr>
                      <m:t>=</m:t>
                    </m:r>
                    <m:d>
                      <m:dPr>
                        <m:begChr m:val="⟨"/>
                        <m:endChr m:val="⟩"/>
                        <m:ctrlPr>
                          <a:rPr lang="en-US" sz="2400" i="1">
                            <a:latin typeface="Cambria Math" panose="02040503050406030204" pitchFamily="18" charset="0"/>
                          </a:rPr>
                        </m:ctrlPr>
                      </m:dPr>
                      <m:e>
                        <m:r>
                          <m:rPr>
                            <m:sty m:val="p"/>
                          </m:rPr>
                          <a:rPr lang="el-GR" sz="2400" i="1">
                            <a:latin typeface="Cambria Math"/>
                            <a:ea typeface="Cambria Math"/>
                          </a:rPr>
                          <m:t>Ψ</m:t>
                        </m:r>
                      </m:e>
                      <m:e>
                        <m:r>
                          <a:rPr lang="en-US" sz="2400" i="1">
                            <a:latin typeface="Cambria Math"/>
                          </a:rPr>
                          <m:t>𝑥</m:t>
                        </m:r>
                      </m:e>
                      <m:e>
                        <m:r>
                          <m:rPr>
                            <m:sty m:val="p"/>
                          </m:rPr>
                          <a:rPr lang="el-GR" sz="2400" i="1">
                            <a:latin typeface="Cambria Math"/>
                            <a:ea typeface="Cambria Math"/>
                          </a:rPr>
                          <m:t>Ψ</m:t>
                        </m:r>
                      </m:e>
                    </m:d>
                  </m:oMath>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1524000" y="3048000"/>
                <a:ext cx="6553200" cy="851195"/>
              </a:xfrm>
              <a:prstGeom prst="rect">
                <a:avLst/>
              </a:prstGeom>
              <a:blipFill rotWithShape="1">
                <a:blip r:embed="rId4"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819400" y="4800600"/>
                <a:ext cx="2603740" cy="402354"/>
              </a:xfrm>
              <a:prstGeom prst="rect">
                <a:avLst/>
              </a:prstGeom>
              <a:solidFill>
                <a:schemeClr val="accent1">
                  <a:lumMod val="20000"/>
                  <a:lumOff val="80000"/>
                </a:schemeClr>
              </a:solidFill>
              <a:ln w="254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𝐸</m:t>
                      </m:r>
                      <m:r>
                        <a:rPr lang="en-US" b="0" i="1" smtClean="0">
                          <a:latin typeface="Cambria Math"/>
                        </a:rPr>
                        <m:t>=</m:t>
                      </m:r>
                      <m:d>
                        <m:dPr>
                          <m:begChr m:val="⟨"/>
                          <m:endChr m:val="⟩"/>
                          <m:ctrlPr>
                            <a:rPr lang="en-US" b="0" i="1" smtClean="0">
                              <a:latin typeface="Cambria Math" panose="02040503050406030204" pitchFamily="18" charset="0"/>
                            </a:rPr>
                          </m:ctrlPr>
                        </m:dPr>
                        <m:e>
                          <m:acc>
                            <m:accPr>
                              <m:chr m:val="̂"/>
                              <m:ctrlPr>
                                <a:rPr lang="en-US" b="0" i="1" smtClean="0">
                                  <a:latin typeface="Cambria Math" panose="02040503050406030204" pitchFamily="18" charset="0"/>
                                </a:rPr>
                              </m:ctrlPr>
                            </m:accPr>
                            <m:e>
                              <m:r>
                                <a:rPr lang="en-US" b="0" i="1" smtClean="0">
                                  <a:latin typeface="Cambria Math"/>
                                </a:rPr>
                                <m:t>𝐻</m:t>
                              </m:r>
                            </m:e>
                          </m:acc>
                        </m:e>
                      </m:d>
                      <m:r>
                        <a:rPr lang="en-US" b="0" i="1" smtClean="0">
                          <a:latin typeface="Cambria Math"/>
                        </a:rPr>
                        <m:t>=</m:t>
                      </m:r>
                      <m:d>
                        <m:dPr>
                          <m:begChr m:val="⟨"/>
                          <m:endChr m:val="⟩"/>
                          <m:ctrlPr>
                            <a:rPr lang="en-US" b="0" i="1" smtClean="0">
                              <a:latin typeface="Cambria Math" panose="02040503050406030204" pitchFamily="18" charset="0"/>
                            </a:rPr>
                          </m:ctrlPr>
                        </m:dPr>
                        <m:e>
                          <m:r>
                            <m:rPr>
                              <m:sty m:val="p"/>
                            </m:rPr>
                            <a:rPr lang="el-GR" b="0" i="1" smtClean="0">
                              <a:latin typeface="Cambria Math"/>
                              <a:ea typeface="Cambria Math"/>
                            </a:rPr>
                            <m:t>Ψ</m:t>
                          </m:r>
                        </m:e>
                        <m:e>
                          <m:r>
                            <a:rPr lang="en-US" b="0" i="1" smtClean="0">
                              <a:latin typeface="Cambria Math"/>
                            </a:rPr>
                            <m:t>𝐻</m:t>
                          </m:r>
                        </m:e>
                        <m:e>
                          <m:r>
                            <m:rPr>
                              <m:sty m:val="p"/>
                            </m:rPr>
                            <a:rPr lang="el-GR" b="0" i="1" smtClean="0">
                              <a:latin typeface="Cambria Math"/>
                              <a:ea typeface="Cambria Math"/>
                            </a:rPr>
                            <m:t>Ψ</m:t>
                          </m:r>
                        </m:e>
                      </m: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2819400" y="4800600"/>
                <a:ext cx="2603740" cy="402354"/>
              </a:xfrm>
              <a:prstGeom prst="rect">
                <a:avLst/>
              </a:prstGeom>
              <a:blipFill rotWithShape="1">
                <a:blip r:embed="rId5" cstate="print"/>
                <a:stretch>
                  <a:fillRect/>
                </a:stretch>
              </a:blipFill>
              <a:ln w="25400">
                <a:solidFill>
                  <a:srgbClr val="FF0000"/>
                </a:solid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92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92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76200"/>
            <a:ext cx="6172201" cy="579438"/>
          </a:xfrm>
        </p:spPr>
        <p:txBody>
          <a:bodyPr>
            <a:normAutofit/>
          </a:bodyPr>
          <a:lstStyle/>
          <a:p>
            <a:r>
              <a:rPr lang="en-US" dirty="0" err="1"/>
              <a:t>Hartree-Fock</a:t>
            </a:r>
            <a:r>
              <a:rPr lang="en-US" dirty="0"/>
              <a:t> approximation</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22</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117463" y="838200"/>
                <a:ext cx="2804870" cy="4049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m:rPr>
                                      <m:sty m:val="p"/>
                                    </m:rPr>
                                    <a:rPr lang="el-GR" i="1" smtClean="0">
                                      <a:latin typeface="Cambria Math"/>
                                      <a:ea typeface="Cambria Math"/>
                                    </a:rPr>
                                    <m:t>Ψ</m:t>
                                  </m:r>
                                </m:e>
                                <m:sub>
                                  <m:r>
                                    <a:rPr lang="en-US" b="0" i="1" smtClean="0">
                                      <a:latin typeface="Cambria Math"/>
                                    </a:rPr>
                                    <m:t>0</m:t>
                                  </m:r>
                                </m:sub>
                              </m:sSub>
                            </m:e>
                          </m:d>
                          <m:r>
                            <a:rPr lang="en-US" b="0" i="1" smtClean="0">
                              <a:latin typeface="Cambria Math"/>
                            </a:rPr>
                            <m:t>=</m:t>
                          </m:r>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ea typeface="Cambria Math"/>
                                        </a:rPr>
                                        <m:t>𝜓</m:t>
                                      </m:r>
                                    </m:e>
                                    <m:sub>
                                      <m:r>
                                        <a:rPr lang="en-US" b="0" i="1" smtClean="0">
                                          <a:latin typeface="Cambria Math"/>
                                        </a:rPr>
                                        <m:t>1</m:t>
                                      </m:r>
                                    </m:sub>
                                  </m:sSub>
                                  <m:sSub>
                                    <m:sSubPr>
                                      <m:ctrlPr>
                                        <a:rPr lang="en-US" i="1">
                                          <a:latin typeface="Cambria Math" panose="02040503050406030204" pitchFamily="18" charset="0"/>
                                        </a:rPr>
                                      </m:ctrlPr>
                                    </m:sSubPr>
                                    <m:e>
                                      <m:r>
                                        <a:rPr lang="en-US" i="1">
                                          <a:latin typeface="Cambria Math"/>
                                          <a:ea typeface="Cambria Math"/>
                                        </a:rPr>
                                        <m:t>𝜓</m:t>
                                      </m:r>
                                    </m:e>
                                    <m:sub>
                                      <m:r>
                                        <a:rPr lang="en-US" b="0" i="1" smtClean="0">
                                          <a:latin typeface="Cambria Math"/>
                                          <a:ea typeface="Cambria Math"/>
                                        </a:rPr>
                                        <m:t>2</m:t>
                                      </m:r>
                                    </m:sub>
                                  </m:sSub>
                                  <m:sSub>
                                    <m:sSubPr>
                                      <m:ctrlPr>
                                        <a:rPr lang="en-US" i="1">
                                          <a:latin typeface="Cambria Math" panose="02040503050406030204" pitchFamily="18" charset="0"/>
                                        </a:rPr>
                                      </m:ctrlPr>
                                    </m:sSubPr>
                                    <m:e>
                                      <m:r>
                                        <a:rPr lang="en-US" i="1">
                                          <a:latin typeface="Cambria Math"/>
                                          <a:ea typeface="Cambria Math"/>
                                        </a:rPr>
                                        <m:t>𝜓</m:t>
                                      </m:r>
                                    </m:e>
                                    <m:sub>
                                      <m:r>
                                        <a:rPr lang="en-US" b="0" i="1" smtClean="0">
                                          <a:latin typeface="Cambria Math"/>
                                          <a:ea typeface="Cambria Math"/>
                                        </a:rPr>
                                        <m:t>3</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ea typeface="Cambria Math"/>
                                        </a:rPr>
                                        <m:t>𝜓</m:t>
                                      </m:r>
                                    </m:e>
                                    <m:sub>
                                      <m:r>
                                        <a:rPr lang="en-US" b="0" i="1" smtClean="0">
                                          <a:latin typeface="Cambria Math"/>
                                          <a:ea typeface="Cambria Math"/>
                                        </a:rPr>
                                        <m:t>𝑁</m:t>
                                      </m:r>
                                    </m:sub>
                                  </m:sSub>
                                </m:e>
                              </m:d>
                            </m:e>
                          </m:d>
                        </m:e>
                      </m: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17463" y="838200"/>
                <a:ext cx="2804870" cy="404983"/>
              </a:xfrm>
              <a:prstGeom prst="rect">
                <a:avLst/>
              </a:prstGeom>
              <a:blipFill rotWithShape="1">
                <a:blip r:embed="rId2" cstate="print"/>
                <a:stretch>
                  <a:fillRect l="-13261" t="-156061" r="-14565" b="-2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124200" y="857003"/>
                <a:ext cx="1779333" cy="4049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𝐸</m:t>
                      </m:r>
                      <m:r>
                        <a:rPr lang="en-US" b="0" i="1" smtClean="0">
                          <a:latin typeface="Cambria Math"/>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l-GR" b="0" i="1" smtClean="0">
                                  <a:latin typeface="Cambria Math"/>
                                  <a:ea typeface="Cambria Math"/>
                                </a:rPr>
                                <m:t>Ψ</m:t>
                              </m:r>
                            </m:e>
                            <m:sub>
                              <m:r>
                                <a:rPr lang="en-US" b="0" i="1" smtClean="0">
                                  <a:latin typeface="Cambria Math"/>
                                </a:rPr>
                                <m:t>0</m:t>
                              </m:r>
                            </m:sub>
                          </m:sSub>
                        </m:e>
                        <m:e>
                          <m:acc>
                            <m:accPr>
                              <m:chr m:val="̂"/>
                              <m:ctrlPr>
                                <a:rPr lang="en-US" b="0" i="1" smtClean="0">
                                  <a:latin typeface="Cambria Math" panose="02040503050406030204" pitchFamily="18" charset="0"/>
                                  <a:ea typeface="Cambria Math"/>
                                </a:rPr>
                              </m:ctrlPr>
                            </m:accPr>
                            <m:e>
                              <m:r>
                                <a:rPr lang="en-US" i="1">
                                  <a:latin typeface="Cambria Math"/>
                                  <a:ea typeface="Cambria Math"/>
                                </a:rPr>
                                <m:t>ℋ</m:t>
                              </m:r>
                            </m:e>
                          </m:acc>
                        </m:e>
                        <m:e>
                          <m:sSub>
                            <m:sSubPr>
                              <m:ctrlPr>
                                <a:rPr lang="en-US" b="0" i="1" smtClean="0">
                                  <a:latin typeface="Cambria Math" panose="02040503050406030204" pitchFamily="18" charset="0"/>
                                </a:rPr>
                              </m:ctrlPr>
                            </m:sSubPr>
                            <m:e>
                              <m:r>
                                <m:rPr>
                                  <m:sty m:val="p"/>
                                </m:rPr>
                                <a:rPr lang="el-GR" b="0" i="1" smtClean="0">
                                  <a:latin typeface="Cambria Math"/>
                                  <a:ea typeface="Cambria Math"/>
                                </a:rPr>
                                <m:t>Ψ</m:t>
                              </m:r>
                            </m:e>
                            <m:sub>
                              <m:r>
                                <a:rPr lang="en-US" b="0" i="1" smtClean="0">
                                  <a:latin typeface="Cambria Math"/>
                                </a:rPr>
                                <m:t>0</m:t>
                              </m:r>
                            </m:sub>
                          </m:sSub>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124200" y="857003"/>
                <a:ext cx="1779333" cy="404983"/>
              </a:xfrm>
              <a:prstGeom prst="rect">
                <a:avLst/>
              </a:prstGeom>
              <a:blipFill rotWithShape="1">
                <a:blip r:embed="rId3" cstate="print"/>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798859" y="892654"/>
                <a:ext cx="220214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𝑓</m:t>
                      </m:r>
                      <m:d>
                        <m:dPr>
                          <m:ctrlPr>
                            <a:rPr lang="en-US" b="0" i="1" smtClean="0">
                              <a:latin typeface="Cambria Math" panose="02040503050406030204" pitchFamily="18" charset="0"/>
                            </a:rPr>
                          </m:ctrlPr>
                        </m:dPr>
                        <m:e>
                          <m:r>
                            <a:rPr lang="en-US" b="0" i="1" smtClean="0">
                              <a:latin typeface="Cambria Math"/>
                            </a:rPr>
                            <m:t>𝑖</m:t>
                          </m:r>
                        </m:e>
                      </m:d>
                      <m:r>
                        <a:rPr lang="en-US" b="0" i="1" smtClean="0">
                          <a:latin typeface="Cambria Math"/>
                        </a:rPr>
                        <m:t> </m:t>
                      </m:r>
                      <m:r>
                        <a:rPr lang="en-US" b="0" i="1" smtClean="0">
                          <a:latin typeface="Cambria Math"/>
                          <a:ea typeface="Cambria Math"/>
                        </a:rPr>
                        <m:t>𝜓</m:t>
                      </m:r>
                      <m:d>
                        <m:dPr>
                          <m:ctrlPr>
                            <a:rPr lang="en-US" b="0" i="1" smtClean="0">
                              <a:latin typeface="Cambria Math" panose="02040503050406030204" pitchFamily="18" charset="0"/>
                              <a:ea typeface="Cambria Math"/>
                            </a:rPr>
                          </m:ctrlPr>
                        </m:dPr>
                        <m:e>
                          <m:sSub>
                            <m:sSubPr>
                              <m:ctrlPr>
                                <a:rPr lang="en-US" b="0" i="1" smtClean="0">
                                  <a:latin typeface="Cambria Math" panose="02040503050406030204" pitchFamily="18" charset="0"/>
                                  <a:ea typeface="Cambria Math"/>
                                </a:rPr>
                              </m:ctrlPr>
                            </m:sSubPr>
                            <m:e>
                              <m:r>
                                <a:rPr lang="en-US" b="0" i="1" smtClean="0">
                                  <a:latin typeface="Cambria Math"/>
                                  <a:ea typeface="Cambria Math"/>
                                </a:rPr>
                                <m:t>𝑟</m:t>
                              </m:r>
                            </m:e>
                            <m:sub>
                              <m:r>
                                <a:rPr lang="en-US" b="0" i="1" smtClean="0">
                                  <a:latin typeface="Cambria Math"/>
                                  <a:ea typeface="Cambria Math"/>
                                </a:rPr>
                                <m:t>𝑖</m:t>
                              </m:r>
                            </m:sub>
                          </m:sSub>
                        </m:e>
                      </m:d>
                      <m:r>
                        <a:rPr lang="en-US" b="0" i="1" smtClean="0">
                          <a:latin typeface="Cambria Math"/>
                          <a:ea typeface="Cambria Math"/>
                        </a:rPr>
                        <m:t>=</m:t>
                      </m:r>
                      <m:r>
                        <a:rPr lang="en-US" b="0" i="1" smtClean="0">
                          <a:latin typeface="Cambria Math"/>
                          <a:ea typeface="Cambria Math"/>
                        </a:rPr>
                        <m:t>𝜀</m:t>
                      </m:r>
                      <m:r>
                        <a:rPr lang="en-US" b="0" i="1" smtClean="0">
                          <a:latin typeface="Cambria Math"/>
                          <a:ea typeface="Cambria Math"/>
                        </a:rPr>
                        <m:t> </m:t>
                      </m:r>
                      <m:r>
                        <a:rPr lang="en-US" i="1">
                          <a:latin typeface="Cambria Math"/>
                          <a:ea typeface="Cambria Math"/>
                        </a:rPr>
                        <m:t>𝜓</m:t>
                      </m:r>
                      <m:d>
                        <m:dPr>
                          <m:ctrlPr>
                            <a:rPr lang="en-US" i="1">
                              <a:latin typeface="Cambria Math" panose="02040503050406030204" pitchFamily="18" charset="0"/>
                              <a:ea typeface="Cambria Math"/>
                            </a:rPr>
                          </m:ctrlPr>
                        </m:dPr>
                        <m:e>
                          <m:sSub>
                            <m:sSubPr>
                              <m:ctrlPr>
                                <a:rPr lang="en-US" i="1">
                                  <a:latin typeface="Cambria Math" panose="02040503050406030204" pitchFamily="18" charset="0"/>
                                  <a:ea typeface="Cambria Math"/>
                                </a:rPr>
                              </m:ctrlPr>
                            </m:sSubPr>
                            <m:e>
                              <m:r>
                                <a:rPr lang="en-US" i="1">
                                  <a:latin typeface="Cambria Math"/>
                                  <a:ea typeface="Cambria Math"/>
                                </a:rPr>
                                <m:t>𝑟</m:t>
                              </m:r>
                            </m:e>
                            <m:sub>
                              <m:r>
                                <a:rPr lang="en-US" i="1">
                                  <a:latin typeface="Cambria Math"/>
                                  <a:ea typeface="Cambria Math"/>
                                </a:rPr>
                                <m:t>𝑖</m:t>
                              </m:r>
                            </m:sub>
                          </m:sSub>
                        </m:e>
                      </m:d>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798859" y="892654"/>
                <a:ext cx="2202141" cy="369332"/>
              </a:xfrm>
              <a:prstGeom prst="rect">
                <a:avLst/>
              </a:prstGeom>
              <a:blipFill rotWithShape="1">
                <a:blip r:embed="rId4" cstate="print"/>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8600" y="1676400"/>
                <a:ext cx="3429079" cy="8697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𝑓</m:t>
                      </m:r>
                      <m:d>
                        <m:dPr>
                          <m:ctrlPr>
                            <a:rPr lang="en-US" b="0" i="1" smtClean="0">
                              <a:latin typeface="Cambria Math" panose="02040503050406030204" pitchFamily="18" charset="0"/>
                            </a:rPr>
                          </m:ctrlPr>
                        </m:dPr>
                        <m:e>
                          <m:r>
                            <a:rPr lang="en-US" b="0" i="1" smtClean="0">
                              <a:latin typeface="Cambria Math"/>
                            </a:rPr>
                            <m:t>𝑖</m:t>
                          </m:r>
                        </m:e>
                      </m:d>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2</m:t>
                          </m:r>
                        </m:den>
                      </m:f>
                      <m:sSubSup>
                        <m:sSubSupPr>
                          <m:ctrlPr>
                            <a:rPr lang="en-US" b="0" i="1" smtClean="0">
                              <a:latin typeface="Cambria Math" panose="02040503050406030204" pitchFamily="18" charset="0"/>
                            </a:rPr>
                          </m:ctrlPr>
                        </m:sSubSupPr>
                        <m:e>
                          <m:r>
                            <a:rPr lang="en-US" b="0" i="1" smtClean="0">
                              <a:latin typeface="Cambria Math"/>
                              <a:ea typeface="Cambria Math"/>
                            </a:rPr>
                            <m:t>𝛻</m:t>
                          </m:r>
                        </m:e>
                        <m:sub/>
                        <m:sup>
                          <m:r>
                            <a:rPr lang="en-US" b="0" i="1" smtClean="0">
                              <a:latin typeface="Cambria Math"/>
                            </a:rPr>
                            <m:t>2</m:t>
                          </m:r>
                        </m:sup>
                      </m:sSubSup>
                      <m:r>
                        <a:rPr lang="en-US" b="0" i="1" smtClean="0">
                          <a:latin typeface="Cambria Math"/>
                        </a:rPr>
                        <m:t>−</m:t>
                      </m:r>
                      <m:nary>
                        <m:naryPr>
                          <m:chr m:val="∑"/>
                          <m:ctrlPr>
                            <a:rPr lang="en-US" b="0" i="1" smtClean="0">
                              <a:latin typeface="Cambria Math" panose="02040503050406030204" pitchFamily="18" charset="0"/>
                            </a:rPr>
                          </m:ctrlPr>
                        </m:naryPr>
                        <m:sub>
                          <m:r>
                            <m:rPr>
                              <m:brk m:alnAt="23"/>
                            </m:rPr>
                            <a:rPr lang="en-US" b="0" i="1" smtClean="0">
                              <a:latin typeface="Cambria Math"/>
                            </a:rPr>
                            <m:t>𝐴</m:t>
                          </m:r>
                          <m:r>
                            <a:rPr lang="en-US" b="0" i="1" smtClean="0">
                              <a:latin typeface="Cambria Math"/>
                            </a:rPr>
                            <m:t>=1</m:t>
                          </m:r>
                        </m:sub>
                        <m:sup>
                          <m:r>
                            <a:rPr lang="en-US" b="0" i="1" smtClean="0">
                              <a:latin typeface="Cambria Math"/>
                            </a:rPr>
                            <m:t>𝑀</m:t>
                          </m:r>
                        </m:sup>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𝑍</m:t>
                                  </m:r>
                                </m:e>
                                <m:sub>
                                  <m:r>
                                    <a:rPr lang="en-US" b="0" i="1" smtClean="0">
                                      <a:latin typeface="Cambria Math"/>
                                    </a:rPr>
                                    <m:t>𝐴</m:t>
                                  </m:r>
                                </m:sub>
                              </m:sSub>
                            </m:num>
                            <m:den>
                              <m:sSub>
                                <m:sSubPr>
                                  <m:ctrlPr>
                                    <a:rPr lang="en-US" b="0" i="1" smtClean="0">
                                      <a:latin typeface="Cambria Math" panose="02040503050406030204" pitchFamily="18" charset="0"/>
                                    </a:rPr>
                                  </m:ctrlPr>
                                </m:sSubPr>
                                <m:e>
                                  <m:r>
                                    <a:rPr lang="en-US" b="0" i="1" smtClean="0">
                                      <a:latin typeface="Cambria Math"/>
                                    </a:rPr>
                                    <m:t>𝑟</m:t>
                                  </m:r>
                                </m:e>
                                <m:sub>
                                  <m:r>
                                    <a:rPr lang="en-US" b="0" i="1" smtClean="0">
                                      <a:latin typeface="Cambria Math"/>
                                    </a:rPr>
                                    <m:t>𝑖𝐴</m:t>
                                  </m:r>
                                </m:sub>
                              </m:sSub>
                            </m:den>
                          </m:f>
                        </m:e>
                      </m:nary>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𝑣</m:t>
                          </m:r>
                        </m:e>
                        <m:sup>
                          <m:r>
                            <a:rPr lang="en-US" b="0" i="1" smtClean="0">
                              <a:latin typeface="Cambria Math"/>
                            </a:rPr>
                            <m:t>𝐻𝐹</m:t>
                          </m:r>
                        </m:sup>
                      </m:sSup>
                      <m:r>
                        <a:rPr lang="en-US" b="0" i="1" smtClean="0">
                          <a:latin typeface="Cambria Math"/>
                        </a:rPr>
                        <m:t>(</m:t>
                      </m:r>
                      <m:r>
                        <a:rPr lang="en-US" b="0" i="1" smtClean="0">
                          <a:latin typeface="Cambria Math"/>
                        </a:rPr>
                        <m:t>𝑖</m:t>
                      </m:r>
                      <m:r>
                        <a:rPr lang="en-US" b="0" i="1" smtClean="0">
                          <a:latin typeface="Cambria Math"/>
                        </a:rPr>
                        <m:t>)</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28600" y="1676400"/>
                <a:ext cx="3429079" cy="869725"/>
              </a:xfrm>
              <a:prstGeom prst="rect">
                <a:avLst/>
              </a:prstGeom>
              <a:blipFill rotWithShape="1">
                <a:blip r:embed="rId5" cstate="print"/>
                <a:stretch>
                  <a:fillRect/>
                </a:stretch>
              </a:blipFill>
            </p:spPr>
            <p:txBody>
              <a:bodyPr/>
              <a:lstStyle/>
              <a:p>
                <a:r>
                  <a:rPr lang="en-US">
                    <a:noFill/>
                  </a:rPr>
                  <a:t> </a:t>
                </a:r>
              </a:p>
            </p:txBody>
          </p:sp>
        </mc:Fallback>
      </mc:AlternateContent>
      <p:sp>
        <p:nvSpPr>
          <p:cNvPr id="3" name="Rectangle 2"/>
          <p:cNvSpPr/>
          <p:nvPr/>
        </p:nvSpPr>
        <p:spPr>
          <a:xfrm>
            <a:off x="2855025" y="1944512"/>
            <a:ext cx="6858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3" idx="3"/>
          </p:cNvCxnSpPr>
          <p:nvPr/>
        </p:nvCxnSpPr>
        <p:spPr>
          <a:xfrm>
            <a:off x="3540825" y="2135012"/>
            <a:ext cx="448574"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26731" y="1815819"/>
            <a:ext cx="4736269" cy="584775"/>
          </a:xfrm>
          <a:prstGeom prst="rect">
            <a:avLst/>
          </a:prstGeom>
          <a:noFill/>
        </p:spPr>
        <p:txBody>
          <a:bodyPr wrap="square" rtlCol="0">
            <a:spAutoFit/>
          </a:bodyPr>
          <a:lstStyle/>
          <a:p>
            <a:pPr algn="just"/>
            <a:r>
              <a:rPr lang="en-US" sz="1600" dirty="0"/>
              <a:t>Average potential experienced by the </a:t>
            </a:r>
            <a:r>
              <a:rPr lang="en-US" sz="1600" dirty="0" err="1"/>
              <a:t>i</a:t>
            </a:r>
            <a:r>
              <a:rPr lang="en-US" sz="1600" baseline="30000" dirty="0" err="1"/>
              <a:t>th</a:t>
            </a:r>
            <a:r>
              <a:rPr lang="en-US" sz="1600" dirty="0"/>
              <a:t> electron due to presence of other </a:t>
            </a:r>
            <a:r>
              <a:rPr lang="en-US" sz="1600" dirty="0" err="1"/>
              <a:t>electons</a:t>
            </a:r>
            <a:r>
              <a:rPr lang="en-US" sz="1600" dirty="0"/>
              <a:t>.</a:t>
            </a:r>
          </a:p>
        </p:txBody>
      </p:sp>
      <mc:AlternateContent xmlns:mc="http://schemas.openxmlformats.org/markup-compatibility/2006" xmlns:a14="http://schemas.microsoft.com/office/drawing/2010/main">
        <mc:Choice Requires="a14">
          <p:sp>
            <p:nvSpPr>
              <p:cNvPr id="12" name="TextBox 11"/>
              <p:cNvSpPr txBox="1"/>
              <p:nvPr/>
            </p:nvSpPr>
            <p:spPr>
              <a:xfrm>
                <a:off x="214211" y="3124200"/>
                <a:ext cx="8548789" cy="3293209"/>
              </a:xfrm>
              <a:prstGeom prst="rect">
                <a:avLst/>
              </a:prstGeom>
              <a:noFill/>
            </p:spPr>
            <p:txBody>
              <a:bodyPr wrap="square" rtlCol="0">
                <a:spAutoFit/>
              </a:bodyPr>
              <a:lstStyle/>
              <a:p>
                <a:pPr marL="285750" indent="-285750" algn="just">
                  <a:buFont typeface="Wingdings" pitchFamily="2" charset="2"/>
                  <a:buChar char="Ø"/>
                </a:pPr>
                <a:r>
                  <a:rPr lang="en-US" sz="1600" dirty="0"/>
                  <a:t>The essence of the </a:t>
                </a:r>
                <a:r>
                  <a:rPr lang="en-US" sz="1600" dirty="0" err="1"/>
                  <a:t>Hartree-Fock</a:t>
                </a:r>
                <a:r>
                  <a:rPr lang="en-US" sz="1600" dirty="0"/>
                  <a:t> approximation is to replace the complicated many-electron problem by a one-electron problem in which electron-electron repulsion is treated in an average way.</a:t>
                </a:r>
              </a:p>
              <a:p>
                <a:pPr marL="285750" indent="-285750" algn="just">
                  <a:buFont typeface="Wingdings" pitchFamily="2" charset="2"/>
                  <a:buChar char="Ø"/>
                </a:pPr>
                <a:endParaRPr lang="en-US" sz="1600" dirty="0"/>
              </a:p>
              <a:p>
                <a:pPr marL="285750" indent="-285750" algn="just">
                  <a:buFont typeface="Wingdings" pitchFamily="2" charset="2"/>
                  <a:buChar char="Ø"/>
                </a:pPr>
                <a:endParaRPr lang="en-US" sz="1600" dirty="0"/>
              </a:p>
              <a:p>
                <a:pPr marL="285750" indent="-285750" algn="just">
                  <a:buFont typeface="Wingdings" pitchFamily="2" charset="2"/>
                  <a:buChar char="Ø"/>
                </a:pPr>
                <a:r>
                  <a:rPr lang="en-US" sz="1600" dirty="0"/>
                  <a:t>HF equation is nonlinear and must be solved iteratively</a:t>
                </a:r>
              </a:p>
              <a:p>
                <a:pPr marL="285750" indent="-285750" algn="just">
                  <a:buFont typeface="Wingdings" pitchFamily="2" charset="2"/>
                  <a:buChar char="Ø"/>
                </a:pPr>
                <a:endParaRPr lang="en-US" sz="1600" dirty="0"/>
              </a:p>
              <a:p>
                <a:pPr marL="742950" lvl="1" indent="-285750" algn="just">
                  <a:buFont typeface="Arial" pitchFamily="34" charset="0"/>
                  <a:buChar char="•"/>
                </a:pPr>
                <a:r>
                  <a:rPr lang="en-US" sz="1600" dirty="0"/>
                  <a:t>Make initial guess at the spin orbitals to calculate </a:t>
                </a:r>
                <a14:m>
                  <m:oMath xmlns:m="http://schemas.openxmlformats.org/officeDocument/2006/math">
                    <m:sSup>
                      <m:sSupPr>
                        <m:ctrlPr>
                          <a:rPr lang="en-US" sz="1600" i="1" smtClean="0">
                            <a:latin typeface="Cambria Math" panose="02040503050406030204" pitchFamily="18" charset="0"/>
                          </a:rPr>
                        </m:ctrlPr>
                      </m:sSupPr>
                      <m:e>
                        <m:r>
                          <a:rPr lang="en-US" sz="1600" b="0" i="1" smtClean="0">
                            <a:latin typeface="Cambria Math"/>
                          </a:rPr>
                          <m:t>𝑣</m:t>
                        </m:r>
                      </m:e>
                      <m:sup>
                        <m:r>
                          <a:rPr lang="en-US" sz="1600" b="0" i="1" smtClean="0">
                            <a:latin typeface="Cambria Math"/>
                          </a:rPr>
                          <m:t>𝐻𝐹</m:t>
                        </m:r>
                      </m:sup>
                    </m:sSup>
                  </m:oMath>
                </a14:m>
                <a:r>
                  <a:rPr lang="en-US" sz="1600" dirty="0"/>
                  <a:t> seen by each electron and then solve HF-equation for a new set of spin orbitals</a:t>
                </a:r>
              </a:p>
              <a:p>
                <a:pPr marL="742950" lvl="1" indent="-285750" algn="just">
                  <a:buFont typeface="Arial" pitchFamily="34" charset="0"/>
                  <a:buChar char="•"/>
                </a:pPr>
                <a:endParaRPr lang="en-US" sz="1600" dirty="0"/>
              </a:p>
              <a:p>
                <a:pPr marL="742950" lvl="1" indent="-285750" algn="just">
                  <a:buFont typeface="Arial" pitchFamily="34" charset="0"/>
                  <a:buChar char="•"/>
                </a:pPr>
                <a:r>
                  <a:rPr lang="en-US" sz="1600" dirty="0"/>
                  <a:t>Repeat the process until you get the self-consistency</a:t>
                </a:r>
              </a:p>
              <a:p>
                <a:pPr marL="742950" lvl="1" indent="-285750" algn="just">
                  <a:buFont typeface="Arial" pitchFamily="34" charset="0"/>
                  <a:buChar char="•"/>
                </a:pPr>
                <a:endParaRPr lang="en-US" sz="1600" dirty="0"/>
              </a:p>
              <a:p>
                <a:pPr marL="742950" lvl="1" indent="-285750" algn="just">
                  <a:buFont typeface="Arial" pitchFamily="34" charset="0"/>
                  <a:buChar char="•"/>
                </a:pPr>
                <a:r>
                  <a:rPr lang="en-US" sz="1600" dirty="0"/>
                  <a:t>This is call SCF method.</a:t>
                </a:r>
              </a:p>
            </p:txBody>
          </p:sp>
        </mc:Choice>
        <mc:Fallback xmlns="">
          <p:sp>
            <p:nvSpPr>
              <p:cNvPr id="12" name="TextBox 11"/>
              <p:cNvSpPr txBox="1">
                <a:spLocks noRot="1" noChangeAspect="1" noMove="1" noResize="1" noEditPoints="1" noAdjustHandles="1" noChangeArrowheads="1" noChangeShapeType="1" noTextEdit="1"/>
              </p:cNvSpPr>
              <p:nvPr/>
            </p:nvSpPr>
            <p:spPr>
              <a:xfrm>
                <a:off x="214211" y="3124200"/>
                <a:ext cx="8548789" cy="3293209"/>
              </a:xfrm>
              <a:prstGeom prst="rect">
                <a:avLst/>
              </a:prstGeom>
              <a:blipFill rotWithShape="1">
                <a:blip r:embed="rId6" cstate="print"/>
                <a:stretch>
                  <a:fillRect l="-214" t="-556" r="-356" b="-1296"/>
                </a:stretch>
              </a:blipFill>
            </p:spPr>
            <p:txBody>
              <a:bodyPr/>
              <a:lstStyle/>
              <a:p>
                <a:r>
                  <a:rPr lang="en-US">
                    <a:noFill/>
                  </a:rPr>
                  <a:t> </a:t>
                </a:r>
              </a:p>
            </p:txBody>
          </p:sp>
        </mc:Fallback>
      </mc:AlternateContent>
      <p:sp>
        <p:nvSpPr>
          <p:cNvPr id="14" name="TextBox 13"/>
          <p:cNvSpPr txBox="1"/>
          <p:nvPr/>
        </p:nvSpPr>
        <p:spPr>
          <a:xfrm>
            <a:off x="6084861" y="1295400"/>
            <a:ext cx="1787669" cy="307777"/>
          </a:xfrm>
          <a:prstGeom prst="rect">
            <a:avLst/>
          </a:prstGeom>
          <a:noFill/>
          <a:ln>
            <a:solidFill>
              <a:srgbClr val="FF0000"/>
            </a:solidFill>
          </a:ln>
        </p:spPr>
        <p:txBody>
          <a:bodyPr wrap="none" rtlCol="0">
            <a:spAutoFit/>
          </a:bodyPr>
          <a:lstStyle/>
          <a:p>
            <a:r>
              <a:rPr lang="en-US" sz="1400" b="1" dirty="0" err="1"/>
              <a:t>Hartree-Fock</a:t>
            </a:r>
            <a:r>
              <a:rPr lang="en-US" sz="1400" b="1" dirty="0"/>
              <a:t> </a:t>
            </a:r>
            <a:r>
              <a:rPr lang="en-US" sz="1400" b="1" dirty="0" err="1"/>
              <a:t>eq</a:t>
            </a:r>
            <a:r>
              <a:rPr lang="en-US" sz="1400" b="1" baseline="30000" dirty="0" err="1"/>
              <a:t>n</a:t>
            </a:r>
            <a:endParaRPr lang="en-US" sz="1400" b="1" dirty="0"/>
          </a:p>
        </p:txBody>
      </p:sp>
    </p:spTree>
    <p:extLst>
      <p:ext uri="{BB962C8B-B14F-4D97-AF65-F5344CB8AC3E}">
        <p14:creationId xmlns:p14="http://schemas.microsoft.com/office/powerpoint/2010/main" val="72663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4724400" cy="655638"/>
          </a:xfrm>
        </p:spPr>
        <p:txBody>
          <a:bodyPr/>
          <a:lstStyle/>
          <a:p>
            <a:r>
              <a:rPr lang="en-US" dirty="0" err="1"/>
              <a:t>Variational</a:t>
            </a:r>
            <a:r>
              <a:rPr lang="en-US" dirty="0"/>
              <a:t> Principle</a:t>
            </a:r>
          </a:p>
        </p:txBody>
      </p:sp>
      <p:sp>
        <p:nvSpPr>
          <p:cNvPr id="3" name="Content Placeholder 2"/>
          <p:cNvSpPr>
            <a:spLocks noGrp="1"/>
          </p:cNvSpPr>
          <p:nvPr>
            <p:ph sz="quarter" idx="1"/>
          </p:nvPr>
        </p:nvSpPr>
        <p:spPr>
          <a:xfrm>
            <a:off x="152400" y="1600200"/>
            <a:ext cx="8610600" cy="810185"/>
          </a:xfrm>
        </p:spPr>
        <p:txBody>
          <a:bodyPr>
            <a:normAutofit/>
          </a:bodyPr>
          <a:lstStyle/>
          <a:p>
            <a:pPr marL="0" indent="0">
              <a:buNone/>
            </a:pPr>
            <a:r>
              <a:rPr lang="en-US" sz="2000" dirty="0"/>
              <a:t>Suppose you want to calculate the ground-state energy for a system described by the Hamiltonian </a:t>
            </a:r>
            <a:r>
              <a:rPr lang="en-US" sz="2000" i="1" dirty="0"/>
              <a:t>H</a:t>
            </a:r>
            <a:r>
              <a:rPr lang="en-US" sz="2000" dirty="0"/>
              <a:t>, </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23</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3264387" y="2410385"/>
                <a:ext cx="3060211" cy="4116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𝐸</m:t>
                          </m:r>
                        </m:e>
                        <m:sub>
                          <m:r>
                            <a:rPr lang="en-US" b="0" i="1" smtClean="0">
                              <a:latin typeface="Cambria Math"/>
                            </a:rPr>
                            <m:t>𝑔</m:t>
                          </m:r>
                        </m:sub>
                      </m:sSub>
                      <m:r>
                        <a:rPr lang="en-US" b="0" i="1" smtClean="0">
                          <a:latin typeface="Cambria Math"/>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l-GR" b="0" i="1" smtClean="0">
                                  <a:latin typeface="Cambria Math"/>
                                  <a:ea typeface="Cambria Math"/>
                                </a:rPr>
                                <m:t>Ψ</m:t>
                              </m:r>
                            </m:e>
                            <m:sub>
                              <m:r>
                                <a:rPr lang="en-US" b="0" i="1" smtClean="0">
                                  <a:latin typeface="Cambria Math"/>
                                </a:rPr>
                                <m:t>𝑒𝑥𝑎𝑐𝑡</m:t>
                              </m:r>
                            </m:sub>
                          </m:sSub>
                        </m:e>
                        <m:e>
                          <m:acc>
                            <m:accPr>
                              <m:chr m:val="̂"/>
                              <m:ctrlPr>
                                <a:rPr lang="en-US" b="0" i="1" smtClean="0">
                                  <a:latin typeface="Cambria Math" panose="02040503050406030204" pitchFamily="18" charset="0"/>
                                </a:rPr>
                              </m:ctrlPr>
                            </m:accPr>
                            <m:e>
                              <m:r>
                                <a:rPr lang="en-US" b="0" i="1" smtClean="0">
                                  <a:latin typeface="Cambria Math"/>
                                </a:rPr>
                                <m:t>𝐻</m:t>
                              </m:r>
                            </m:e>
                          </m:acc>
                        </m:e>
                        <m:e>
                          <m:sSub>
                            <m:sSubPr>
                              <m:ctrlPr>
                                <a:rPr lang="en-US" i="1">
                                  <a:latin typeface="Cambria Math" panose="02040503050406030204" pitchFamily="18" charset="0"/>
                                </a:rPr>
                              </m:ctrlPr>
                            </m:sSubPr>
                            <m:e>
                              <m:r>
                                <m:rPr>
                                  <m:sty m:val="p"/>
                                </m:rPr>
                                <a:rPr lang="el-GR" i="1">
                                  <a:latin typeface="Cambria Math"/>
                                  <a:ea typeface="Cambria Math"/>
                                </a:rPr>
                                <m:t>Ψ</m:t>
                              </m:r>
                            </m:e>
                            <m:sub>
                              <m:r>
                                <a:rPr lang="en-US" i="1">
                                  <a:latin typeface="Cambria Math"/>
                                </a:rPr>
                                <m:t>𝑒𝑥𝑎𝑐𝑡</m:t>
                              </m:r>
                            </m:sub>
                          </m:sSub>
                        </m:e>
                      </m:d>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264387" y="2410385"/>
                <a:ext cx="3060211" cy="411651"/>
              </a:xfrm>
              <a:prstGeom prst="rect">
                <a:avLst/>
              </a:prstGeom>
              <a:blipFill rotWithShape="1">
                <a:blip r:embed="rId2" cstate="print"/>
                <a:stretch>
                  <a:fillRect b="-44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 y="2895600"/>
                <a:ext cx="8610600" cy="732829"/>
              </a:xfrm>
              <a:prstGeom prst="rect">
                <a:avLst/>
              </a:prstGeom>
            </p:spPr>
            <p:txBody>
              <a:bodyPr wrap="square">
                <a:spAutoFit/>
              </a:bodyPr>
              <a:lstStyle/>
              <a:p>
                <a:r>
                  <a:rPr lang="en-US" sz="2000" dirty="0"/>
                  <a:t>but you are unable to solve the Schrodinger equation. Pick any wave function </a:t>
                </a:r>
                <a14:m>
                  <m:oMath xmlns:m="http://schemas.openxmlformats.org/officeDocument/2006/math">
                    <m:sSub>
                      <m:sSubPr>
                        <m:ctrlPr>
                          <a:rPr lang="el-GR" sz="2000" i="1" smtClean="0">
                            <a:latin typeface="Cambria Math" panose="02040503050406030204" pitchFamily="18" charset="0"/>
                            <a:ea typeface="Cambria Math"/>
                          </a:rPr>
                        </m:ctrlPr>
                      </m:sSubPr>
                      <m:e>
                        <m:r>
                          <a:rPr lang="el-GR" sz="2000" i="1" smtClean="0">
                            <a:latin typeface="Cambria Math"/>
                            <a:ea typeface="Cambria Math"/>
                          </a:rPr>
                          <m:t>𝛹</m:t>
                        </m:r>
                      </m:e>
                      <m:sub>
                        <m:r>
                          <a:rPr lang="en-US" sz="2000" b="0" i="1" smtClean="0">
                            <a:latin typeface="Cambria Math"/>
                            <a:ea typeface="Cambria Math"/>
                          </a:rPr>
                          <m:t>𝑎𝑝𝑝𝑟𝑜𝑥</m:t>
                        </m:r>
                      </m:sub>
                    </m:sSub>
                  </m:oMath>
                </a14:m>
                <a:r>
                  <a:rPr lang="en-US" sz="2000" i="1" dirty="0"/>
                  <a:t> </a:t>
                </a:r>
                <a:r>
                  <a:rPr lang="en-US" sz="2000" dirty="0"/>
                  <a:t>whatsoever</a:t>
                </a:r>
              </a:p>
            </p:txBody>
          </p:sp>
        </mc:Choice>
        <mc:Fallback xmlns="">
          <p:sp>
            <p:nvSpPr>
              <p:cNvPr id="6" name="Rectangle 5"/>
              <p:cNvSpPr>
                <a:spLocks noRot="1" noChangeAspect="1" noMove="1" noResize="1" noEditPoints="1" noAdjustHandles="1" noChangeArrowheads="1" noChangeShapeType="1" noTextEdit="1"/>
              </p:cNvSpPr>
              <p:nvPr/>
            </p:nvSpPr>
            <p:spPr>
              <a:xfrm>
                <a:off x="152400" y="2895600"/>
                <a:ext cx="8610600" cy="732829"/>
              </a:xfrm>
              <a:prstGeom prst="rect">
                <a:avLst/>
              </a:prstGeom>
              <a:blipFill rotWithShape="1">
                <a:blip r:embed="rId3" cstate="print"/>
                <a:stretch>
                  <a:fillRect l="-708" t="-4167"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007388" y="3733800"/>
                <a:ext cx="3774412" cy="4104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𝐸</m:t>
                          </m:r>
                        </m:e>
                        <m:sub>
                          <m:r>
                            <a:rPr lang="en-US" b="0" i="1" smtClean="0">
                              <a:latin typeface="Cambria Math"/>
                            </a:rPr>
                            <m:t>𝑎𝑝𝑝𝑟𝑜𝑥</m:t>
                          </m:r>
                        </m:sub>
                      </m:sSub>
                      <m:r>
                        <a:rPr lang="en-US" b="0" i="1" smtClean="0">
                          <a:latin typeface="Cambria Math"/>
                        </a:rPr>
                        <m:t>=</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l-GR" b="0" i="1" smtClean="0">
                                  <a:latin typeface="Cambria Math"/>
                                  <a:ea typeface="Cambria Math"/>
                                </a:rPr>
                                <m:t>Ψ</m:t>
                              </m:r>
                            </m:e>
                            <m:sub>
                              <m:r>
                                <a:rPr lang="en-US" b="0" i="1" smtClean="0">
                                  <a:latin typeface="Cambria Math"/>
                                </a:rPr>
                                <m:t>𝑎𝑝𝑝𝑟𝑜𝑥</m:t>
                              </m:r>
                            </m:sub>
                          </m:sSub>
                        </m:e>
                        <m:e>
                          <m:acc>
                            <m:accPr>
                              <m:chr m:val="̂"/>
                              <m:ctrlPr>
                                <a:rPr lang="en-US" b="0" i="1" smtClean="0">
                                  <a:latin typeface="Cambria Math" panose="02040503050406030204" pitchFamily="18" charset="0"/>
                                </a:rPr>
                              </m:ctrlPr>
                            </m:accPr>
                            <m:e>
                              <m:r>
                                <a:rPr lang="en-US" b="0" i="1" smtClean="0">
                                  <a:latin typeface="Cambria Math"/>
                                </a:rPr>
                                <m:t>𝐻</m:t>
                              </m:r>
                            </m:e>
                          </m:acc>
                        </m:e>
                        <m:e>
                          <m:sSub>
                            <m:sSubPr>
                              <m:ctrlPr>
                                <a:rPr lang="en-US" i="1">
                                  <a:latin typeface="Cambria Math" panose="02040503050406030204" pitchFamily="18" charset="0"/>
                                </a:rPr>
                              </m:ctrlPr>
                            </m:sSubPr>
                            <m:e>
                              <m:r>
                                <m:rPr>
                                  <m:sty m:val="p"/>
                                </m:rPr>
                                <a:rPr lang="el-GR" i="1">
                                  <a:latin typeface="Cambria Math"/>
                                  <a:ea typeface="Cambria Math"/>
                                </a:rPr>
                                <m:t>Ψ</m:t>
                              </m:r>
                            </m:e>
                            <m:sub>
                              <m:r>
                                <a:rPr lang="en-US" b="0" i="1" smtClean="0">
                                  <a:latin typeface="Cambria Math"/>
                                  <a:ea typeface="Cambria Math"/>
                                </a:rPr>
                                <m:t>𝑎𝑝𝑝𝑟𝑜𝑥</m:t>
                              </m:r>
                            </m:sub>
                          </m:sSub>
                        </m:e>
                      </m:d>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007388" y="3733800"/>
                <a:ext cx="3774412" cy="410497"/>
              </a:xfrm>
              <a:prstGeom prst="rect">
                <a:avLst/>
              </a:prstGeom>
              <a:blipFill rotWithShape="1">
                <a:blip r:embed="rId4" cstate="print"/>
                <a:stretch>
                  <a:fillRect b="-14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264387" y="4563374"/>
                <a:ext cx="1547090" cy="391902"/>
              </a:xfrm>
              <a:prstGeom prst="rect">
                <a:avLst/>
              </a:prstGeom>
              <a:solidFill>
                <a:schemeClr val="accent6">
                  <a:lumMod val="40000"/>
                  <a:lumOff val="60000"/>
                </a:schemeClr>
              </a:solidFill>
              <a:ln w="25400">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a:rPr>
                            <m:t>𝐸</m:t>
                          </m:r>
                        </m:e>
                        <m:sub>
                          <m:r>
                            <a:rPr lang="en-US" b="0" i="1" smtClean="0">
                              <a:latin typeface="Cambria Math"/>
                            </a:rPr>
                            <m:t>𝑔</m:t>
                          </m:r>
                        </m:sub>
                      </m:sSub>
                      <m:r>
                        <a:rPr lang="en-US" i="1" smtClean="0">
                          <a:latin typeface="Cambria Math"/>
                          <a:ea typeface="Cambria Math"/>
                        </a:rPr>
                        <m:t>≤</m:t>
                      </m:r>
                      <m:sSub>
                        <m:sSubPr>
                          <m:ctrlPr>
                            <a:rPr lang="en-US" i="1">
                              <a:latin typeface="Cambria Math" panose="02040503050406030204" pitchFamily="18" charset="0"/>
                            </a:rPr>
                          </m:ctrlPr>
                        </m:sSubPr>
                        <m:e>
                          <m:r>
                            <a:rPr lang="en-US" b="0" i="1" smtClean="0">
                              <a:latin typeface="Cambria Math"/>
                            </a:rPr>
                            <m:t>𝐸</m:t>
                          </m:r>
                        </m:e>
                        <m:sub>
                          <m:r>
                            <a:rPr lang="en-US" b="0" i="1" smtClean="0">
                              <a:latin typeface="Cambria Math"/>
                            </a:rPr>
                            <m:t>𝑎𝑝𝑝𝑟𝑜𝑥</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264387" y="4563374"/>
                <a:ext cx="1547090" cy="391902"/>
              </a:xfrm>
              <a:prstGeom prst="rect">
                <a:avLst/>
              </a:prstGeom>
              <a:blipFill rotWithShape="1">
                <a:blip r:embed="rId5" cstate="print"/>
                <a:stretch>
                  <a:fillRect b="-2941"/>
                </a:stretch>
              </a:blipFill>
              <a:ln w="25400">
                <a:solidFill>
                  <a:srgbClr val="FF0000"/>
                </a:solidFill>
              </a:ln>
            </p:spPr>
            <p:txBody>
              <a:bodyPr/>
              <a:lstStyle/>
              <a:p>
                <a:r>
                  <a:rPr lang="en-US">
                    <a:noFill/>
                  </a:rPr>
                  <a:t> </a:t>
                </a:r>
              </a:p>
            </p:txBody>
          </p:sp>
        </mc:Fallback>
      </mc:AlternateContent>
      <p:sp>
        <p:nvSpPr>
          <p:cNvPr id="9" name="Rectangle 8"/>
          <p:cNvSpPr/>
          <p:nvPr/>
        </p:nvSpPr>
        <p:spPr>
          <a:xfrm>
            <a:off x="152400" y="5181600"/>
            <a:ext cx="8686800" cy="693395"/>
          </a:xfrm>
          <a:prstGeom prst="rect">
            <a:avLst/>
          </a:prstGeom>
        </p:spPr>
        <p:txBody>
          <a:bodyPr wrap="square">
            <a:spAutoFit/>
          </a:bodyPr>
          <a:lstStyle/>
          <a:p>
            <a:pPr algn="just"/>
            <a:r>
              <a:rPr lang="en-US" sz="1953" dirty="0"/>
              <a:t>Computational techniques in quantum chemistry make use of the </a:t>
            </a:r>
            <a:r>
              <a:rPr lang="en-US" sz="1953" dirty="0" err="1"/>
              <a:t>variational</a:t>
            </a:r>
            <a:r>
              <a:rPr lang="en-US" sz="1953" dirty="0"/>
              <a:t> principle: the lower the energy, the better the approximation.</a:t>
            </a:r>
          </a:p>
        </p:txBody>
      </p:sp>
    </p:spTree>
    <p:extLst>
      <p:ext uri="{BB962C8B-B14F-4D97-AF65-F5344CB8AC3E}">
        <p14:creationId xmlns:p14="http://schemas.microsoft.com/office/powerpoint/2010/main" val="370509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7467600" cy="808038"/>
          </a:xfrm>
        </p:spPr>
        <p:txBody>
          <a:bodyPr/>
          <a:lstStyle/>
          <a:p>
            <a:r>
              <a:rPr lang="en-US" dirty="0"/>
              <a:t>Density functional theory</a:t>
            </a:r>
          </a:p>
        </p:txBody>
      </p:sp>
      <p:sp>
        <p:nvSpPr>
          <p:cNvPr id="3" name="Content Placeholder 2"/>
          <p:cNvSpPr>
            <a:spLocks noGrp="1"/>
          </p:cNvSpPr>
          <p:nvPr>
            <p:ph sz="quarter" idx="1"/>
          </p:nvPr>
        </p:nvSpPr>
        <p:spPr/>
        <p:txBody>
          <a:bodyPr/>
          <a:lstStyle/>
          <a:p>
            <a:r>
              <a:rPr lang="en-GB" dirty="0">
                <a:latin typeface="Times New Roman" pitchFamily="18" charset="0"/>
              </a:rPr>
              <a:t>DFT works with n(</a:t>
            </a:r>
            <a:r>
              <a:rPr lang="en-GB" b="1" dirty="0">
                <a:latin typeface="Times New Roman" pitchFamily="18" charset="0"/>
              </a:rPr>
              <a:t>r</a:t>
            </a:r>
            <a:r>
              <a:rPr lang="en-GB" dirty="0">
                <a:latin typeface="Times New Roman" pitchFamily="18" charset="0"/>
              </a:rPr>
              <a:t>) instead of </a:t>
            </a:r>
            <a:r>
              <a:rPr lang="en-GB" dirty="0">
                <a:latin typeface="Symbol" pitchFamily="18" charset="2"/>
              </a:rPr>
              <a:t></a:t>
            </a:r>
            <a:r>
              <a:rPr lang="en-GB" dirty="0">
                <a:latin typeface="Times New Roman" pitchFamily="18" charset="0"/>
              </a:rPr>
              <a:t> </a:t>
            </a:r>
          </a:p>
          <a:p>
            <a:r>
              <a:rPr lang="en-GB" dirty="0">
                <a:latin typeface="Times New Roman" pitchFamily="18" charset="0"/>
              </a:rPr>
              <a:t>Standard approach of QM :</a:t>
            </a:r>
          </a:p>
          <a:p>
            <a:endParaRPr lang="en-GB" dirty="0">
              <a:latin typeface="Times New Roman" pitchFamily="18" charset="0"/>
            </a:endParaRPr>
          </a:p>
          <a:p>
            <a:endParaRPr lang="en-GB" dirty="0">
              <a:latin typeface="Times New Roman" pitchFamily="18" charset="0"/>
            </a:endParaRPr>
          </a:p>
          <a:p>
            <a:r>
              <a:rPr lang="en-GB" dirty="0">
                <a:latin typeface="Times New Roman" pitchFamily="18" charset="0"/>
              </a:rPr>
              <a:t>DFT : work in terms of density :</a:t>
            </a:r>
          </a:p>
          <a:p>
            <a:endParaRPr lang="en-US" dirty="0"/>
          </a:p>
        </p:txBody>
      </p:sp>
      <p:graphicFrame>
        <p:nvGraphicFramePr>
          <p:cNvPr id="78852" name="Object 4">
            <a:hlinkClick r:id="" action="ppaction://ole?verb=0"/>
          </p:cNvPr>
          <p:cNvGraphicFramePr>
            <a:graphicFrameLocks/>
          </p:cNvGraphicFramePr>
          <p:nvPr/>
        </p:nvGraphicFramePr>
        <p:xfrm>
          <a:off x="1524000" y="2590800"/>
          <a:ext cx="4876800" cy="457200"/>
        </p:xfrm>
        <a:graphic>
          <a:graphicData uri="http://schemas.openxmlformats.org/presentationml/2006/ole">
            <mc:AlternateContent xmlns:mc="http://schemas.openxmlformats.org/markup-compatibility/2006">
              <mc:Choice xmlns:v="urn:schemas-microsoft-com:vml" Requires="v">
                <p:oleObj spid="_x0000_s78919" name="Equation" r:id="rId3" imgW="2603500" imgH="292100" progId="Equation.3">
                  <p:embed/>
                </p:oleObj>
              </mc:Choice>
              <mc:Fallback>
                <p:oleObj name="Equation" r:id="rId3" imgW="2603500" imgH="292100" progId="Equation.3">
                  <p:embed/>
                  <p:pic>
                    <p:nvPicPr>
                      <p:cNvPr id="0" name="Picture 3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908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4" name="Object 6">
            <a:hlinkClick r:id="" action="ppaction://ole?verb=0"/>
          </p:cNvPr>
          <p:cNvGraphicFramePr>
            <a:graphicFrameLocks/>
          </p:cNvGraphicFramePr>
          <p:nvPr/>
        </p:nvGraphicFramePr>
        <p:xfrm>
          <a:off x="2286000" y="4114800"/>
          <a:ext cx="2057400" cy="457200"/>
        </p:xfrm>
        <a:graphic>
          <a:graphicData uri="http://schemas.openxmlformats.org/presentationml/2006/ole">
            <mc:AlternateContent xmlns:mc="http://schemas.openxmlformats.org/markup-compatibility/2006">
              <mc:Choice xmlns:v="urn:schemas-microsoft-com:vml" Requires="v">
                <p:oleObj spid="_x0000_s78920" name="Equation" r:id="rId5" imgW="1104900" imgH="292100" progId="Equation.3">
                  <p:embed/>
                </p:oleObj>
              </mc:Choice>
              <mc:Fallback>
                <p:oleObj name="Equation" r:id="rId5" imgW="1104900" imgH="292100" progId="Equation.3">
                  <p:embed/>
                  <p:pic>
                    <p:nvPicPr>
                      <p:cNvPr id="0" name="Picture 3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114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5"/>
          </p:nvPr>
        </p:nvSpPr>
        <p:spPr/>
        <p:txBody>
          <a:bodyPr/>
          <a:lstStyle/>
          <a:p>
            <a:fld id="{7B8E16AF-1FE1-4FE6-A501-9D85C31F5122}"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box(in)">
                                      <p:cBhvr>
                                        <p:cTn id="7" dur="500"/>
                                        <p:tgtEl>
                                          <p:spTgt spid="78852"/>
                                        </p:tgtEl>
                                      </p:cBhvr>
                                    </p:animEffect>
                                  </p:childTnLst>
                                </p:cTn>
                              </p:par>
                              <p:par>
                                <p:cTn id="8" presetID="4" presetClass="entr" presetSubtype="16" fill="hold" nodeType="withEffect">
                                  <p:stCondLst>
                                    <p:cond delay="0"/>
                                  </p:stCondLst>
                                  <p:childTnLst>
                                    <p:set>
                                      <p:cBhvr>
                                        <p:cTn id="9" dur="1" fill="hold">
                                          <p:stCondLst>
                                            <p:cond delay="0"/>
                                          </p:stCondLst>
                                        </p:cTn>
                                        <p:tgtEl>
                                          <p:spTgt spid="78854"/>
                                        </p:tgtEl>
                                        <p:attrNameLst>
                                          <p:attrName>style.visibility</p:attrName>
                                        </p:attrNameLst>
                                      </p:cBhvr>
                                      <p:to>
                                        <p:strVal val="visible"/>
                                      </p:to>
                                    </p:set>
                                    <p:animEffect transition="in" filter="box(in)">
                                      <p:cBhvr>
                                        <p:cTn id="10"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867400" cy="579438"/>
          </a:xfrm>
        </p:spPr>
        <p:txBody>
          <a:bodyPr>
            <a:normAutofit/>
          </a:bodyPr>
          <a:lstStyle/>
          <a:p>
            <a:r>
              <a:rPr lang="en-US" dirty="0"/>
              <a:t>Functions and </a:t>
            </a:r>
            <a:r>
              <a:rPr lang="en-US" dirty="0" err="1"/>
              <a:t>Functionals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457200" y="1219200"/>
                <a:ext cx="8305800" cy="5254752"/>
              </a:xfrm>
            </p:spPr>
            <p:txBody>
              <a:bodyPr>
                <a:normAutofit/>
              </a:bodyPr>
              <a:lstStyle/>
              <a:p>
                <a:r>
                  <a:rPr lang="en-US" sz="2000" dirty="0"/>
                  <a:t>A </a:t>
                </a:r>
                <a:r>
                  <a:rPr lang="en-US" sz="2000" b="1" dirty="0"/>
                  <a:t>function </a:t>
                </a:r>
                <a:r>
                  <a:rPr lang="en-US" sz="2000" dirty="0"/>
                  <a:t>takes a number as input and outputs a number</a:t>
                </a:r>
              </a:p>
              <a:p>
                <a:pPr lvl="1"/>
                <a:r>
                  <a:rPr lang="en-US" sz="2000" dirty="0"/>
                  <a:t>Examples:</a:t>
                </a:r>
              </a:p>
              <a:p>
                <a:pPr lvl="2"/>
                <a14:m>
                  <m:oMath xmlns:m="http://schemas.openxmlformats.org/officeDocument/2006/math">
                    <m:r>
                      <a:rPr lang="en-US" sz="2000" b="0" i="1" smtClean="0">
                        <a:latin typeface="Cambria Math"/>
                      </a:rPr>
                      <m:t>𝑓</m:t>
                    </m:r>
                    <m:d>
                      <m:dPr>
                        <m:ctrlPr>
                          <a:rPr lang="en-US" sz="2000" b="0" i="1" smtClean="0">
                            <a:latin typeface="Cambria Math" panose="02040503050406030204" pitchFamily="18" charset="0"/>
                          </a:rPr>
                        </m:ctrlPr>
                      </m:dPr>
                      <m:e>
                        <m:r>
                          <a:rPr lang="en-US" sz="2000" b="0" i="1" smtClean="0">
                            <a:latin typeface="Cambria Math"/>
                          </a:rPr>
                          <m:t>𝑥</m:t>
                        </m:r>
                      </m:e>
                    </m:d>
                    <m:r>
                      <a:rPr lang="en-US" sz="2000" b="0" i="1" smtClean="0">
                        <a:latin typeface="Cambria Math"/>
                      </a:rPr>
                      <m:t>=</m:t>
                    </m:r>
                    <m:func>
                      <m:funcPr>
                        <m:ctrlPr>
                          <a:rPr lang="en-US" sz="2000" b="0" i="1" smtClean="0">
                            <a:latin typeface="Cambria Math" panose="02040503050406030204" pitchFamily="18" charset="0"/>
                          </a:rPr>
                        </m:ctrlPr>
                      </m:funcPr>
                      <m:fName>
                        <m:r>
                          <m:rPr>
                            <m:sty m:val="p"/>
                          </m:rPr>
                          <a:rPr lang="en-US" sz="2000" b="0" i="0" smtClean="0">
                            <a:latin typeface="Cambria Math"/>
                          </a:rPr>
                          <m:t>sin</m:t>
                        </m:r>
                      </m:fName>
                      <m:e>
                        <m:d>
                          <m:dPr>
                            <m:ctrlPr>
                              <a:rPr lang="en-US" sz="2000" b="0" i="1" smtClean="0">
                                <a:latin typeface="Cambria Math" panose="02040503050406030204" pitchFamily="18" charset="0"/>
                              </a:rPr>
                            </m:ctrlPr>
                          </m:dPr>
                          <m:e>
                            <m:r>
                              <a:rPr lang="en-US" sz="2000" b="0" i="1" smtClean="0">
                                <a:latin typeface="Cambria Math"/>
                              </a:rPr>
                              <m:t>𝑥</m:t>
                            </m:r>
                          </m:e>
                        </m:d>
                      </m:e>
                    </m:func>
                  </m:oMath>
                </a14:m>
                <a:endParaRPr lang="en-US" sz="2000" dirty="0"/>
              </a:p>
              <a:p>
                <a:pPr lvl="2"/>
                <a14:m>
                  <m:oMath xmlns:m="http://schemas.openxmlformats.org/officeDocument/2006/math">
                    <m:r>
                      <a:rPr lang="en-US" sz="2000" b="0" i="1" smtClean="0">
                        <a:latin typeface="Cambria Math"/>
                      </a:rPr>
                      <m:t>𝑓</m:t>
                    </m:r>
                    <m:d>
                      <m:dPr>
                        <m:ctrlPr>
                          <a:rPr lang="en-US" sz="2000" b="0" i="1" smtClean="0">
                            <a:latin typeface="Cambria Math" panose="02040503050406030204" pitchFamily="18" charset="0"/>
                          </a:rPr>
                        </m:ctrlPr>
                      </m:dPr>
                      <m:e>
                        <m:r>
                          <a:rPr lang="en-US" sz="2000" b="0" i="1" smtClean="0">
                            <a:latin typeface="Cambria Math"/>
                          </a:rPr>
                          <m:t>𝑥</m:t>
                        </m:r>
                      </m:e>
                    </m:d>
                    <m:r>
                      <a:rPr lang="en-US" sz="2000" b="0" i="1" smtClean="0">
                        <a:latin typeface="Cambria Math"/>
                      </a:rPr>
                      <m:t>=</m:t>
                    </m:r>
                    <m:r>
                      <a:rPr lang="en-US" sz="2000" b="0" i="1" smtClean="0">
                        <a:latin typeface="Cambria Math"/>
                      </a:rPr>
                      <m:t>𝑎</m:t>
                    </m:r>
                    <m:sSup>
                      <m:sSupPr>
                        <m:ctrlPr>
                          <a:rPr lang="en-US" sz="2000" b="0" i="1" smtClean="0">
                            <a:latin typeface="Cambria Math" panose="02040503050406030204" pitchFamily="18" charset="0"/>
                          </a:rPr>
                        </m:ctrlPr>
                      </m:sSupPr>
                      <m:e>
                        <m:r>
                          <a:rPr lang="en-US" sz="2000" b="0" i="1" smtClean="0">
                            <a:latin typeface="Cambria Math"/>
                          </a:rPr>
                          <m:t>𝑒</m:t>
                        </m:r>
                      </m:e>
                      <m:sup>
                        <m:r>
                          <a:rPr lang="en-US" sz="2000" b="0" i="1" smtClean="0">
                            <a:latin typeface="Cambria Math"/>
                          </a:rPr>
                          <m:t>−</m:t>
                        </m:r>
                        <m:f>
                          <m:fPr>
                            <m:ctrlPr>
                              <a:rPr lang="en-US" sz="2000" b="0" i="1" smtClean="0">
                                <a:latin typeface="Cambria Math" panose="02040503050406030204" pitchFamily="18" charset="0"/>
                              </a:rPr>
                            </m:ctrlPr>
                          </m:fPr>
                          <m:num>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a:rPr>
                                      <m:t>𝑥</m:t>
                                    </m:r>
                                    <m:r>
                                      <a:rPr lang="en-US" sz="2000" i="1">
                                        <a:latin typeface="Cambria Math"/>
                                      </a:rPr>
                                      <m:t>−</m:t>
                                    </m:r>
                                    <m:r>
                                      <a:rPr lang="en-US" sz="2000" i="1">
                                        <a:latin typeface="Cambria Math"/>
                                      </a:rPr>
                                      <m:t>𝑏</m:t>
                                    </m:r>
                                  </m:e>
                                </m:d>
                              </m:e>
                              <m:sup>
                                <m:r>
                                  <a:rPr lang="en-US" sz="2000" i="1">
                                    <a:latin typeface="Cambria Math"/>
                                  </a:rPr>
                                  <m:t>2</m:t>
                                </m:r>
                              </m:sup>
                            </m:sSup>
                          </m:num>
                          <m:den>
                            <m:r>
                              <a:rPr lang="en-US" sz="2000" b="0" i="1" smtClean="0">
                                <a:latin typeface="Cambria Math"/>
                              </a:rPr>
                              <m:t>2</m:t>
                            </m:r>
                            <m:r>
                              <a:rPr lang="en-US" sz="2000" b="0" i="1" smtClean="0">
                                <a:latin typeface="Cambria Math"/>
                              </a:rPr>
                              <m:t>𝑐</m:t>
                            </m:r>
                          </m:den>
                        </m:f>
                      </m:sup>
                    </m:sSup>
                  </m:oMath>
                </a14:m>
                <a:r>
                  <a:rPr lang="en-US" sz="2000" dirty="0"/>
                  <a:t> </a:t>
                </a:r>
              </a:p>
              <a:p>
                <a:pPr lvl="2"/>
                <a:endParaRPr lang="en-US" sz="2000" dirty="0"/>
              </a:p>
              <a:p>
                <a:r>
                  <a:rPr lang="en-US" sz="2000" dirty="0"/>
                  <a:t>A </a:t>
                </a:r>
                <a:r>
                  <a:rPr lang="en-US" sz="2000" b="1" dirty="0"/>
                  <a:t>functional </a:t>
                </a:r>
                <a:r>
                  <a:rPr lang="en-US" sz="2000" dirty="0"/>
                  <a:t>takes an entire function as input and outputs a number. </a:t>
                </a:r>
              </a:p>
              <a:p>
                <a:pPr lvl="1"/>
                <a:r>
                  <a:rPr lang="en-US" sz="2000" dirty="0"/>
                  <a:t>Examples:</a:t>
                </a:r>
              </a:p>
              <a:p>
                <a:pPr lvl="2"/>
                <a14:m>
                  <m:oMath xmlns:m="http://schemas.openxmlformats.org/officeDocument/2006/math">
                    <m:r>
                      <a:rPr lang="en-US" sz="2000" b="0" i="1" smtClean="0">
                        <a:latin typeface="Cambria Math"/>
                      </a:rPr>
                      <m:t>𝐹</m:t>
                    </m:r>
                    <m:r>
                      <a:rPr lang="en-US" sz="2000" b="0" i="1" smtClean="0">
                        <a:latin typeface="Cambria Math"/>
                      </a:rPr>
                      <m:t>=</m:t>
                    </m:r>
                    <m:nary>
                      <m:naryPr>
                        <m:limLoc m:val="undOvr"/>
                        <m:ctrlPr>
                          <a:rPr lang="en-US" sz="2000" b="0" i="1" smtClean="0">
                            <a:latin typeface="Cambria Math" panose="02040503050406030204" pitchFamily="18" charset="0"/>
                          </a:rPr>
                        </m:ctrlPr>
                      </m:naryPr>
                      <m:sub>
                        <m:r>
                          <m:rPr>
                            <m:brk m:alnAt="24"/>
                          </m:rPr>
                          <a:rPr lang="en-US" sz="2000" b="0" i="1" smtClean="0">
                            <a:latin typeface="Cambria Math"/>
                          </a:rPr>
                          <m:t>𝑎</m:t>
                        </m:r>
                      </m:sub>
                      <m:sup>
                        <m:r>
                          <a:rPr lang="en-US" sz="2000" b="0" i="1" smtClean="0">
                            <a:latin typeface="Cambria Math"/>
                          </a:rPr>
                          <m:t>𝑏</m:t>
                        </m:r>
                      </m:sup>
                      <m:e>
                        <m:r>
                          <a:rPr lang="en-US" sz="2000" b="0" i="1" smtClean="0">
                            <a:latin typeface="Cambria Math"/>
                          </a:rPr>
                          <m:t>𝑓</m:t>
                        </m:r>
                        <m:r>
                          <a:rPr lang="en-US" sz="2000" b="0" i="1" smtClean="0">
                            <a:latin typeface="Cambria Math"/>
                          </a:rPr>
                          <m:t>(</m:t>
                        </m:r>
                        <m:r>
                          <a:rPr lang="en-US" sz="2000" b="0" i="1" smtClean="0">
                            <a:latin typeface="Cambria Math"/>
                          </a:rPr>
                          <m:t>𝑥</m:t>
                        </m:r>
                        <m:r>
                          <a:rPr lang="en-US" sz="2000" b="0" i="1" smtClean="0">
                            <a:latin typeface="Cambria Math"/>
                          </a:rPr>
                          <m:t>)</m:t>
                        </m:r>
                      </m:e>
                    </m:nary>
                    <m:r>
                      <a:rPr lang="en-US" sz="2000" b="0" i="1" smtClean="0">
                        <a:latin typeface="Cambria Math"/>
                      </a:rPr>
                      <m:t>𝑑𝑥</m:t>
                    </m:r>
                  </m:oMath>
                </a14:m>
                <a:endParaRPr lang="en-US" sz="2000" dirty="0"/>
              </a:p>
              <a:p>
                <a:pPr lvl="2"/>
                <a:endParaRPr lang="en-US" sz="2000" dirty="0"/>
              </a:p>
              <a:p>
                <a:r>
                  <a:rPr lang="en-US" sz="2000" dirty="0"/>
                  <a:t>Functional is sometimes considered as ‘function of function’ but it is NOT quite true !!!!</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457200" y="1219200"/>
                <a:ext cx="8305800" cy="5254752"/>
              </a:xfrm>
              <a:blipFill rotWithShape="1">
                <a:blip r:embed="rId2" cstate="print"/>
                <a:stretch>
                  <a:fillRect l="-73" t="-580"/>
                </a:stretch>
              </a:blipFill>
            </p:spPr>
            <p:txBody>
              <a:bodyPr/>
              <a:lstStyle/>
              <a:p>
                <a:r>
                  <a:rPr lang="en-US">
                    <a:noFill/>
                  </a:rPr>
                  <a:t> </a:t>
                </a:r>
              </a:p>
            </p:txBody>
          </p:sp>
        </mc:Fallback>
      </mc:AlternateContent>
      <p:sp>
        <p:nvSpPr>
          <p:cNvPr id="4" name="Slide Number Placeholder 3"/>
          <p:cNvSpPr>
            <a:spLocks noGrp="1"/>
          </p:cNvSpPr>
          <p:nvPr>
            <p:ph type="sldNum" sz="quarter" idx="15"/>
          </p:nvPr>
        </p:nvSpPr>
        <p:spPr/>
        <p:txBody>
          <a:bodyPr/>
          <a:lstStyle/>
          <a:p>
            <a:fld id="{7B8E16AF-1FE1-4FE6-A501-9D85C31F5122}"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800600" cy="503238"/>
          </a:xfrm>
        </p:spPr>
        <p:txBody>
          <a:bodyPr>
            <a:normAutofit fontScale="90000"/>
          </a:bodyPr>
          <a:lstStyle/>
          <a:p>
            <a:r>
              <a:rPr lang="en-US" dirty="0"/>
              <a:t>Thomas-Fermi model</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26</a:t>
            </a:fld>
            <a:endParaRPr lang="en-US" dirty="0"/>
          </a:p>
        </p:txBody>
      </p:sp>
      <p:sp>
        <p:nvSpPr>
          <p:cNvPr id="3" name="Content Placeholder 2"/>
          <p:cNvSpPr>
            <a:spLocks noGrp="1" noRot="1" noChangeAspect="1" noMove="1" noResize="1" noEditPoints="1" noAdjustHandles="1" noChangeArrowheads="1" noChangeShapeType="1" noTextEdit="1"/>
          </p:cNvSpPr>
          <p:nvPr>
            <p:ph sz="quarter" idx="1"/>
          </p:nvPr>
        </p:nvSpPr>
        <p:spPr>
          <a:xfrm>
            <a:off x="457200" y="4442604"/>
            <a:ext cx="8305800" cy="2031348"/>
          </a:xfrm>
          <a:blipFill rotWithShape="1">
            <a:blip r:embed="rId2" cstate="print"/>
            <a:srcRect/>
            <a:stretch>
              <a:fillRect t="-143231" r="-73"/>
            </a:stretch>
          </a:blipFill>
        </p:spPr>
        <p:txBody>
          <a:bodyPr/>
          <a:lstStyle/>
          <a:p>
            <a:pPr>
              <a:buNone/>
            </a:pPr>
            <a:r>
              <a:rPr lang="en-US" dirty="0">
                <a:noFill/>
                <a:effectLst>
                  <a:reflection blurRad="6350" stA="60000" endA="900" endPos="58000" dir="5400000" sy="-100000" algn="bl" rotWithShape="0"/>
                </a:effectLst>
              </a:rPr>
              <a:t> </a:t>
            </a:r>
          </a:p>
        </p:txBody>
      </p:sp>
      <p:sp>
        <p:nvSpPr>
          <p:cNvPr id="5" name="TextBox 4"/>
          <p:cNvSpPr txBox="1"/>
          <p:nvPr/>
        </p:nvSpPr>
        <p:spPr>
          <a:xfrm>
            <a:off x="304800" y="1219200"/>
            <a:ext cx="8382000" cy="3416320"/>
          </a:xfrm>
          <a:prstGeom prst="rect">
            <a:avLst/>
          </a:prstGeom>
          <a:noFill/>
        </p:spPr>
        <p:txBody>
          <a:bodyPr wrap="square" rtlCol="0">
            <a:spAutoFit/>
          </a:bodyPr>
          <a:lstStyle/>
          <a:p>
            <a:pPr marL="285750" indent="-285750">
              <a:buFont typeface="Courier New" pitchFamily="49" charset="0"/>
              <a:buChar char="o"/>
            </a:pPr>
            <a:r>
              <a:rPr lang="en-US" dirty="0"/>
              <a:t>Replaces the N-electron wave function by electron density.</a:t>
            </a:r>
          </a:p>
          <a:p>
            <a:pPr marL="285750" indent="-285750">
              <a:buFont typeface="Courier New" pitchFamily="49" charset="0"/>
              <a:buChar char="o"/>
            </a:pPr>
            <a:endParaRPr lang="en-US" dirty="0"/>
          </a:p>
          <a:p>
            <a:pPr marL="285750" indent="-285750">
              <a:buFont typeface="Courier New" pitchFamily="49" charset="0"/>
              <a:buChar char="o"/>
            </a:pPr>
            <a:r>
              <a:rPr lang="en-US" dirty="0"/>
              <a:t>Describe atoms as uniformly distributed negatively charged clouds around nuclei in a six dimensional phase space (momentum and coordinates).</a:t>
            </a:r>
          </a:p>
          <a:p>
            <a:pPr marL="285750" indent="-285750">
              <a:buFont typeface="Courier New" pitchFamily="49" charset="0"/>
              <a:buChar char="o"/>
            </a:pPr>
            <a:endParaRPr lang="en-US" dirty="0"/>
          </a:p>
          <a:p>
            <a:pPr marL="285750" indent="-285750">
              <a:buFont typeface="Courier New" pitchFamily="49" charset="0"/>
              <a:buChar char="o"/>
            </a:pPr>
            <a:r>
              <a:rPr lang="en-US" dirty="0"/>
              <a:t>Total energy of the system could be presented as a functional of electron density.</a:t>
            </a:r>
          </a:p>
          <a:p>
            <a:pPr marL="285750" indent="-285750">
              <a:buFont typeface="Courier New" pitchFamily="49" charset="0"/>
              <a:buChar char="o"/>
            </a:pPr>
            <a:endParaRPr lang="en-US" dirty="0"/>
          </a:p>
          <a:p>
            <a:pPr marL="285750" indent="-285750">
              <a:buFont typeface="Courier New" pitchFamily="49" charset="0"/>
              <a:buChar char="o"/>
            </a:pPr>
            <a:r>
              <a:rPr lang="en-US" dirty="0"/>
              <a:t>Each h</a:t>
            </a:r>
            <a:r>
              <a:rPr lang="en-US" baseline="30000" dirty="0"/>
              <a:t>3</a:t>
            </a:r>
            <a:r>
              <a:rPr lang="en-US" dirty="0"/>
              <a:t> of the momentum space volume is occupied by two electrons and the electrons are moving in an effective potential field. The density of </a:t>
            </a:r>
            <a:r>
              <a:rPr lang="el-GR" dirty="0"/>
              <a:t>Δ</a:t>
            </a:r>
            <a:r>
              <a:rPr lang="en-US" dirty="0"/>
              <a:t>N electrons in real space within a cube with a side </a:t>
            </a:r>
            <a:r>
              <a:rPr lang="en-US" i="1" dirty="0"/>
              <a:t>l</a:t>
            </a:r>
            <a:r>
              <a:rPr lang="en-US" dirty="0"/>
              <a:t> is given by:</a:t>
            </a:r>
            <a:endParaRPr lang="en-US" baseline="30000" dirty="0"/>
          </a:p>
          <a:p>
            <a:pPr marL="285750" indent="-285750">
              <a:buFont typeface="Courier New" pitchFamily="49" charset="0"/>
              <a:buChar char="o"/>
            </a:pPr>
            <a:endParaRPr lang="en-US" dirty="0"/>
          </a:p>
        </p:txBody>
      </p:sp>
    </p:spTree>
    <p:extLst>
      <p:ext uri="{BB962C8B-B14F-4D97-AF65-F5344CB8AC3E}">
        <p14:creationId xmlns:p14="http://schemas.microsoft.com/office/powerpoint/2010/main" val="124211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228600" y="533400"/>
                <a:ext cx="8686800" cy="5940552"/>
              </a:xfrm>
            </p:spPr>
            <p:txBody>
              <a:bodyPr>
                <a:normAutofit/>
              </a:bodyPr>
              <a:lstStyle/>
              <a:p>
                <a14:m>
                  <m:oMath xmlns:m="http://schemas.openxmlformats.org/officeDocument/2006/math">
                    <m:r>
                      <a:rPr lang="en-US" sz="1800" i="1" smtClean="0">
                        <a:latin typeface="Cambria Math" charset="0"/>
                      </a:rPr>
                      <m:t>𝑅</m:t>
                    </m:r>
                  </m:oMath>
                </a14:m>
                <a:r>
                  <a:rPr lang="en-US" sz="1800" dirty="0"/>
                  <a:t> is the radius of sphere in the space </a:t>
                </a:r>
                <a14:m>
                  <m:oMath xmlns:m="http://schemas.openxmlformats.org/officeDocument/2006/math">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charset="0"/>
                              </a:rPr>
                              <m:t>𝑛</m:t>
                            </m:r>
                          </m:e>
                          <m:sub>
                            <m:r>
                              <a:rPr lang="en-US" sz="1800" i="1">
                                <a:latin typeface="Cambria Math" charset="0"/>
                              </a:rPr>
                              <m:t>𝑥</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𝑛</m:t>
                            </m:r>
                          </m:e>
                          <m:sub>
                            <m:r>
                              <a:rPr lang="en-US" sz="1800" i="1">
                                <a:latin typeface="Cambria Math" charset="0"/>
                              </a:rPr>
                              <m:t>𝑦</m:t>
                            </m:r>
                          </m:sub>
                        </m:sSub>
                        <m:r>
                          <a:rPr lang="en-US" sz="1800" i="1">
                            <a:latin typeface="Cambria Math" charset="0"/>
                          </a:rPr>
                          <m:t>,</m:t>
                        </m:r>
                        <m:sSub>
                          <m:sSubPr>
                            <m:ctrlPr>
                              <a:rPr lang="en-US" sz="1800" i="1">
                                <a:latin typeface="Cambria Math" panose="02040503050406030204" pitchFamily="18" charset="0"/>
                              </a:rPr>
                            </m:ctrlPr>
                          </m:sSubPr>
                          <m:e>
                            <m:r>
                              <a:rPr lang="en-US" sz="1800" i="1">
                                <a:latin typeface="Cambria Math" charset="0"/>
                              </a:rPr>
                              <m:t>𝑛</m:t>
                            </m:r>
                          </m:e>
                          <m:sub>
                            <m:r>
                              <a:rPr lang="en-US" sz="1800" i="1">
                                <a:latin typeface="Cambria Math" charset="0"/>
                              </a:rPr>
                              <m:t>𝑧</m:t>
                            </m:r>
                          </m:sub>
                        </m:sSub>
                      </m:e>
                    </m:d>
                  </m:oMath>
                </a14:m>
                <a:r>
                  <a:rPr lang="en-US" sz="1800" dirty="0"/>
                  <a:t> covering all occupied states determines the maximum energy of electrons: the Fermi Energy.</a:t>
                </a:r>
              </a:p>
              <a:p>
                <a:endParaRPr lang="en-US" sz="1800" dirty="0"/>
              </a:p>
              <a:p>
                <a:r>
                  <a:rPr lang="en-US" sz="1800" dirty="0"/>
                  <a:t>The number of energy levels within this maximum value at zero temperature is given by</a:t>
                </a:r>
              </a:p>
              <a:p>
                <a:endParaRPr lang="en-US" sz="1800" dirty="0"/>
              </a:p>
              <a:p>
                <a:pPr marL="0" indent="0">
                  <a:buNone/>
                </a:pPr>
                <a14:m>
                  <m:oMathPara xmlns:m="http://schemas.openxmlformats.org/officeDocument/2006/math">
                    <m:oMathParaPr>
                      <m:jc m:val="centerGroup"/>
                    </m:oMathParaPr>
                    <m:oMath xmlns:m="http://schemas.openxmlformats.org/officeDocument/2006/math">
                      <m:r>
                        <m:rPr>
                          <m:sty m:val="p"/>
                        </m:rPr>
                        <a:rPr lang="el-GR" sz="1800" i="1">
                          <a:latin typeface="Cambria Math" charset="0"/>
                          <a:ea typeface="Cambria Math"/>
                        </a:rPr>
                        <m:t>Φ</m:t>
                      </m:r>
                      <m:d>
                        <m:dPr>
                          <m:ctrlPr>
                            <a:rPr lang="en-US" sz="1800" i="1">
                              <a:latin typeface="Cambria Math" panose="02040503050406030204" pitchFamily="18" charset="0"/>
                              <a:ea typeface="Cambria Math"/>
                            </a:rPr>
                          </m:ctrlPr>
                        </m:dPr>
                        <m:e>
                          <m:r>
                            <a:rPr lang="en-US" sz="1800" i="1">
                              <a:latin typeface="Cambria Math" charset="0"/>
                              <a:ea typeface="Cambria Math"/>
                            </a:rPr>
                            <m:t>𝜀</m:t>
                          </m:r>
                        </m:e>
                      </m:d>
                      <m:r>
                        <a:rPr lang="en-US" sz="1800" i="1">
                          <a:latin typeface="Cambria Math" charset="0"/>
                          <a:ea typeface="Cambria Math"/>
                        </a:rPr>
                        <m:t>=</m:t>
                      </m:r>
                      <m:f>
                        <m:fPr>
                          <m:ctrlPr>
                            <a:rPr lang="en-US" sz="1800" i="1">
                              <a:latin typeface="Cambria Math" panose="02040503050406030204" pitchFamily="18" charset="0"/>
                              <a:ea typeface="Cambria Math"/>
                            </a:rPr>
                          </m:ctrlPr>
                        </m:fPr>
                        <m:num>
                          <m:r>
                            <a:rPr lang="en-US" sz="1800" i="1">
                              <a:latin typeface="Cambria Math" charset="0"/>
                              <a:ea typeface="Cambria Math"/>
                            </a:rPr>
                            <m:t>1</m:t>
                          </m:r>
                        </m:num>
                        <m:den>
                          <m:sSup>
                            <m:sSupPr>
                              <m:ctrlPr>
                                <a:rPr lang="en-US" sz="1800" i="1">
                                  <a:latin typeface="Cambria Math" panose="02040503050406030204" pitchFamily="18" charset="0"/>
                                  <a:ea typeface="Cambria Math"/>
                                </a:rPr>
                              </m:ctrlPr>
                            </m:sSupPr>
                            <m:e>
                              <m:r>
                                <a:rPr lang="en-US" sz="1800" i="1">
                                  <a:latin typeface="Cambria Math" charset="0"/>
                                  <a:ea typeface="Cambria Math"/>
                                </a:rPr>
                                <m:t>2</m:t>
                              </m:r>
                            </m:e>
                            <m:sup>
                              <m:r>
                                <a:rPr lang="en-US" sz="1800" i="1">
                                  <a:latin typeface="Cambria Math" charset="0"/>
                                  <a:ea typeface="Cambria Math"/>
                                </a:rPr>
                                <m:t>3</m:t>
                              </m:r>
                            </m:sup>
                          </m:sSup>
                        </m:den>
                      </m:f>
                      <m:f>
                        <m:fPr>
                          <m:ctrlPr>
                            <a:rPr lang="en-US" sz="1800" i="1">
                              <a:latin typeface="Cambria Math" panose="02040503050406030204" pitchFamily="18" charset="0"/>
                              <a:ea typeface="Cambria Math"/>
                            </a:rPr>
                          </m:ctrlPr>
                        </m:fPr>
                        <m:num>
                          <m:r>
                            <a:rPr lang="en-US" sz="1800" i="1">
                              <a:latin typeface="Cambria Math" charset="0"/>
                              <a:ea typeface="Cambria Math"/>
                            </a:rPr>
                            <m:t>4</m:t>
                          </m:r>
                        </m:num>
                        <m:den>
                          <m:r>
                            <a:rPr lang="en-US" sz="1800" i="1">
                              <a:latin typeface="Cambria Math" charset="0"/>
                              <a:ea typeface="Cambria Math"/>
                            </a:rPr>
                            <m:t>3</m:t>
                          </m:r>
                        </m:den>
                      </m:f>
                      <m:r>
                        <a:rPr lang="en-US" sz="1800" i="1">
                          <a:latin typeface="Cambria Math" charset="0"/>
                          <a:ea typeface="Cambria Math"/>
                        </a:rPr>
                        <m:t>𝜋</m:t>
                      </m:r>
                      <m:sSup>
                        <m:sSupPr>
                          <m:ctrlPr>
                            <a:rPr lang="en-US" sz="1800" i="1">
                              <a:latin typeface="Cambria Math" panose="02040503050406030204" pitchFamily="18" charset="0"/>
                              <a:ea typeface="Cambria Math"/>
                            </a:rPr>
                          </m:ctrlPr>
                        </m:sSupPr>
                        <m:e>
                          <m:r>
                            <a:rPr lang="en-US" sz="1800" i="1">
                              <a:latin typeface="Cambria Math" charset="0"/>
                              <a:ea typeface="Cambria Math"/>
                            </a:rPr>
                            <m:t>𝑅</m:t>
                          </m:r>
                        </m:e>
                        <m:sup>
                          <m:r>
                            <a:rPr lang="en-US" sz="1800" i="1">
                              <a:latin typeface="Cambria Math" charset="0"/>
                              <a:ea typeface="Cambria Math"/>
                            </a:rPr>
                            <m:t>3</m:t>
                          </m:r>
                        </m:sup>
                      </m:sSup>
                      <m:r>
                        <a:rPr lang="en-US" sz="1800" i="1">
                          <a:latin typeface="Cambria Math" charset="0"/>
                          <a:ea typeface="Cambria Math"/>
                        </a:rPr>
                        <m:t>=</m:t>
                      </m:r>
                      <m:f>
                        <m:fPr>
                          <m:ctrlPr>
                            <a:rPr lang="en-US" sz="1800" i="1">
                              <a:latin typeface="Cambria Math" panose="02040503050406030204" pitchFamily="18" charset="0"/>
                              <a:ea typeface="Cambria Math"/>
                            </a:rPr>
                          </m:ctrlPr>
                        </m:fPr>
                        <m:num>
                          <m:r>
                            <a:rPr lang="en-US" sz="1800" i="1">
                              <a:latin typeface="Cambria Math" charset="0"/>
                              <a:ea typeface="Cambria Math"/>
                            </a:rPr>
                            <m:t>𝜋</m:t>
                          </m:r>
                        </m:num>
                        <m:den>
                          <m:r>
                            <a:rPr lang="en-US" sz="1800" i="1">
                              <a:latin typeface="Cambria Math" charset="0"/>
                              <a:ea typeface="Cambria Math"/>
                            </a:rPr>
                            <m:t>6</m:t>
                          </m:r>
                        </m:den>
                      </m:f>
                      <m:sSup>
                        <m:sSupPr>
                          <m:ctrlPr>
                            <a:rPr lang="en-US" sz="1800" i="1">
                              <a:latin typeface="Cambria Math" panose="02040503050406030204" pitchFamily="18" charset="0"/>
                              <a:ea typeface="Cambria Math"/>
                            </a:rPr>
                          </m:ctrlPr>
                        </m:sSupPr>
                        <m:e>
                          <m:d>
                            <m:dPr>
                              <m:ctrlPr>
                                <a:rPr lang="en-US" sz="1800" i="1">
                                  <a:latin typeface="Cambria Math" panose="02040503050406030204" pitchFamily="18" charset="0"/>
                                  <a:ea typeface="Cambria Math"/>
                                </a:rPr>
                              </m:ctrlPr>
                            </m:dPr>
                            <m:e>
                              <m:f>
                                <m:fPr>
                                  <m:ctrlPr>
                                    <a:rPr lang="en-US" sz="1800" i="1">
                                      <a:latin typeface="Cambria Math" panose="02040503050406030204" pitchFamily="18" charset="0"/>
                                      <a:ea typeface="Cambria Math"/>
                                    </a:rPr>
                                  </m:ctrlPr>
                                </m:fPr>
                                <m:num>
                                  <m:r>
                                    <a:rPr lang="en-US" sz="1800" i="1">
                                      <a:latin typeface="Cambria Math" charset="0"/>
                                      <a:ea typeface="Cambria Math"/>
                                    </a:rPr>
                                    <m:t>8</m:t>
                                  </m:r>
                                  <m:r>
                                    <a:rPr lang="en-US" sz="1800" i="1">
                                      <a:latin typeface="Cambria Math" charset="0"/>
                                      <a:ea typeface="Cambria Math"/>
                                    </a:rPr>
                                    <m:t>𝑚</m:t>
                                  </m:r>
                                  <m:sSup>
                                    <m:sSupPr>
                                      <m:ctrlPr>
                                        <a:rPr lang="en-US" sz="1800" i="1">
                                          <a:latin typeface="Cambria Math" panose="02040503050406030204" pitchFamily="18" charset="0"/>
                                          <a:ea typeface="Cambria Math"/>
                                        </a:rPr>
                                      </m:ctrlPr>
                                    </m:sSupPr>
                                    <m:e>
                                      <m:r>
                                        <a:rPr lang="en-US" sz="1800" i="1">
                                          <a:latin typeface="Cambria Math" charset="0"/>
                                          <a:ea typeface="Cambria Math"/>
                                        </a:rPr>
                                        <m:t>𝑙</m:t>
                                      </m:r>
                                    </m:e>
                                    <m:sup>
                                      <m:r>
                                        <a:rPr lang="en-US" sz="1800" i="1">
                                          <a:latin typeface="Cambria Math" charset="0"/>
                                          <a:ea typeface="Cambria Math"/>
                                        </a:rPr>
                                        <m:t>2</m:t>
                                      </m:r>
                                    </m:sup>
                                  </m:sSup>
                                </m:num>
                                <m:den>
                                  <m:sSup>
                                    <m:sSupPr>
                                      <m:ctrlPr>
                                        <a:rPr lang="en-US" sz="1800" i="1">
                                          <a:latin typeface="Cambria Math" panose="02040503050406030204" pitchFamily="18" charset="0"/>
                                          <a:ea typeface="Cambria Math"/>
                                        </a:rPr>
                                      </m:ctrlPr>
                                    </m:sSupPr>
                                    <m:e>
                                      <m:r>
                                        <a:rPr lang="en-US" sz="1800" i="1">
                                          <a:latin typeface="Cambria Math" charset="0"/>
                                          <a:ea typeface="Cambria Math"/>
                                        </a:rPr>
                                        <m:t>h</m:t>
                                      </m:r>
                                    </m:e>
                                    <m:sup>
                                      <m:r>
                                        <a:rPr lang="en-US" sz="1800" i="1">
                                          <a:latin typeface="Cambria Math" charset="0"/>
                                          <a:ea typeface="Cambria Math"/>
                                        </a:rPr>
                                        <m:t>2</m:t>
                                      </m:r>
                                    </m:sup>
                                  </m:sSup>
                                </m:den>
                              </m:f>
                            </m:e>
                          </m:d>
                        </m:e>
                        <m:sup>
                          <m:f>
                            <m:fPr>
                              <m:type m:val="lin"/>
                              <m:ctrlPr>
                                <a:rPr lang="en-US" sz="1800" i="1">
                                  <a:latin typeface="Cambria Math" panose="02040503050406030204" pitchFamily="18" charset="0"/>
                                  <a:ea typeface="Cambria Math"/>
                                </a:rPr>
                              </m:ctrlPr>
                            </m:fPr>
                            <m:num>
                              <m:r>
                                <a:rPr lang="en-US" sz="1800" i="1">
                                  <a:latin typeface="Cambria Math" charset="0"/>
                                  <a:ea typeface="Cambria Math"/>
                                </a:rPr>
                                <m:t>3</m:t>
                              </m:r>
                            </m:num>
                            <m:den>
                              <m:r>
                                <a:rPr lang="en-US" sz="1800" i="1">
                                  <a:latin typeface="Cambria Math" charset="0"/>
                                  <a:ea typeface="Cambria Math"/>
                                </a:rPr>
                                <m:t>2</m:t>
                              </m:r>
                            </m:den>
                          </m:f>
                        </m:sup>
                      </m:sSup>
                    </m:oMath>
                  </m:oMathPara>
                </a14:m>
                <a:endParaRPr lang="en-US" sz="1800" dirty="0"/>
              </a:p>
              <a:p>
                <a:pPr marL="0" indent="0">
                  <a:buNone/>
                </a:pPr>
                <a:endParaRPr lang="en-US" sz="1800" dirty="0"/>
              </a:p>
              <a:p>
                <a:r>
                  <a:rPr lang="en-US" sz="1800" dirty="0"/>
                  <a:t>The number of energy levels between </a:t>
                </a:r>
                <a14:m>
                  <m:oMath xmlns:m="http://schemas.openxmlformats.org/officeDocument/2006/math">
                    <m:r>
                      <a:rPr lang="en-US" sz="1800" i="1">
                        <a:latin typeface="Cambria Math" charset="0"/>
                        <a:ea typeface="Cambria Math"/>
                      </a:rPr>
                      <m:t>𝜀</m:t>
                    </m:r>
                  </m:oMath>
                </a14:m>
                <a:r>
                  <a:rPr lang="en-US" sz="1800" dirty="0"/>
                  <a:t> and </a:t>
                </a:r>
                <a14:m>
                  <m:oMath xmlns:m="http://schemas.openxmlformats.org/officeDocument/2006/math">
                    <m:r>
                      <a:rPr lang="en-US" sz="1800" i="1">
                        <a:latin typeface="Cambria Math" charset="0"/>
                        <a:ea typeface="Cambria Math"/>
                      </a:rPr>
                      <m:t>𝜀</m:t>
                    </m:r>
                    <m:r>
                      <a:rPr lang="en-US" sz="1800" i="1">
                        <a:latin typeface="Cambria Math" charset="0"/>
                        <a:ea typeface="Cambria Math"/>
                      </a:rPr>
                      <m:t>+</m:t>
                    </m:r>
                    <m:r>
                      <a:rPr lang="en-US" sz="1800" i="1">
                        <a:latin typeface="Cambria Math" charset="0"/>
                        <a:ea typeface="Cambria Math"/>
                      </a:rPr>
                      <m:t>𝛿𝜀</m:t>
                    </m:r>
                  </m:oMath>
                </a14:m>
                <a:r>
                  <a:rPr lang="en-US" sz="1800" dirty="0"/>
                  <a:t> is then, </a:t>
                </a:r>
              </a:p>
              <a:p>
                <a:endParaRPr lang="en-US" sz="1800" dirty="0"/>
              </a:p>
              <a:p>
                <a:pPr marL="0" indent="0">
                  <a:buNone/>
                </a:pPr>
                <a14:m>
                  <m:oMathPara xmlns:m="http://schemas.openxmlformats.org/officeDocument/2006/math">
                    <m:oMathParaPr>
                      <m:jc m:val="centerGroup"/>
                    </m:oMathParaPr>
                    <m:oMath xmlns:m="http://schemas.openxmlformats.org/officeDocument/2006/math">
                      <m:r>
                        <a:rPr lang="en-US" sz="1800" i="1">
                          <a:latin typeface="Cambria Math" charset="0"/>
                        </a:rPr>
                        <m:t>𝑔</m:t>
                      </m:r>
                      <m:d>
                        <m:dPr>
                          <m:ctrlPr>
                            <a:rPr lang="en-US" sz="1800" i="1">
                              <a:latin typeface="Cambria Math" panose="02040503050406030204" pitchFamily="18" charset="0"/>
                            </a:rPr>
                          </m:ctrlPr>
                        </m:dPr>
                        <m:e>
                          <m:r>
                            <a:rPr lang="en-US" sz="1800" i="1">
                              <a:latin typeface="Cambria Math" charset="0"/>
                            </a:rPr>
                            <m:t>𝐸</m:t>
                          </m:r>
                        </m:e>
                      </m:d>
                      <m:r>
                        <a:rPr lang="en-US" sz="1800" i="1">
                          <a:latin typeface="Cambria Math" charset="0"/>
                        </a:rPr>
                        <m:t>𝑑𝐸</m:t>
                      </m:r>
                      <m:r>
                        <a:rPr lang="en-US" sz="1800" i="1">
                          <a:latin typeface="Cambria Math" charset="0"/>
                        </a:rPr>
                        <m:t>=</m:t>
                      </m:r>
                      <m:r>
                        <m:rPr>
                          <m:sty m:val="p"/>
                        </m:rPr>
                        <a:rPr lang="el-GR" sz="1800" i="1">
                          <a:latin typeface="Cambria Math" charset="0"/>
                          <a:ea typeface="Cambria Math"/>
                        </a:rPr>
                        <m:t>Φ</m:t>
                      </m:r>
                      <m:d>
                        <m:dPr>
                          <m:ctrlPr>
                            <a:rPr lang="en-US" sz="1800" i="1">
                              <a:latin typeface="Cambria Math" panose="02040503050406030204" pitchFamily="18" charset="0"/>
                              <a:ea typeface="Cambria Math"/>
                            </a:rPr>
                          </m:ctrlPr>
                        </m:dPr>
                        <m:e>
                          <m:r>
                            <a:rPr lang="en-US" sz="1800" i="1">
                              <a:latin typeface="Cambria Math" charset="0"/>
                              <a:ea typeface="Cambria Math"/>
                            </a:rPr>
                            <m:t>𝜀</m:t>
                          </m:r>
                          <m:r>
                            <a:rPr lang="en-US" sz="1800" i="1">
                              <a:latin typeface="Cambria Math" charset="0"/>
                              <a:ea typeface="Cambria Math"/>
                            </a:rPr>
                            <m:t>+</m:t>
                          </m:r>
                          <m:r>
                            <a:rPr lang="en-US" sz="1800" i="1">
                              <a:latin typeface="Cambria Math" charset="0"/>
                              <a:ea typeface="Cambria Math"/>
                            </a:rPr>
                            <m:t>𝛿𝜀</m:t>
                          </m:r>
                        </m:e>
                      </m:d>
                      <m:r>
                        <a:rPr lang="en-US" sz="1800" i="1">
                          <a:latin typeface="Cambria Math" charset="0"/>
                          <a:ea typeface="Cambria Math"/>
                        </a:rPr>
                        <m:t>−</m:t>
                      </m:r>
                      <m:r>
                        <m:rPr>
                          <m:sty m:val="p"/>
                        </m:rPr>
                        <a:rPr lang="el-GR" sz="1800" i="1">
                          <a:latin typeface="Cambria Math" charset="0"/>
                          <a:ea typeface="Cambria Math"/>
                        </a:rPr>
                        <m:t>Φ</m:t>
                      </m:r>
                      <m:r>
                        <a:rPr lang="en-US" sz="1800" i="1">
                          <a:latin typeface="Cambria Math" charset="0"/>
                          <a:ea typeface="Cambria Math"/>
                        </a:rPr>
                        <m:t>(</m:t>
                      </m:r>
                      <m:r>
                        <a:rPr lang="en-US" sz="1800" i="1">
                          <a:latin typeface="Cambria Math" charset="0"/>
                          <a:ea typeface="Cambria Math"/>
                        </a:rPr>
                        <m:t>𝜀</m:t>
                      </m:r>
                      <m:r>
                        <a:rPr lang="en-US" sz="1800" i="1">
                          <a:latin typeface="Cambria Math" charset="0"/>
                          <a:ea typeface="Cambria Math"/>
                        </a:rPr>
                        <m:t>)=</m:t>
                      </m:r>
                      <m:f>
                        <m:fPr>
                          <m:ctrlPr>
                            <a:rPr lang="en-US" sz="1800" i="1">
                              <a:latin typeface="Cambria Math" panose="02040503050406030204" pitchFamily="18" charset="0"/>
                              <a:ea typeface="Cambria Math"/>
                            </a:rPr>
                          </m:ctrlPr>
                        </m:fPr>
                        <m:num>
                          <m:r>
                            <a:rPr lang="en-US" sz="1800" i="1">
                              <a:latin typeface="Cambria Math" charset="0"/>
                              <a:ea typeface="Cambria Math"/>
                            </a:rPr>
                            <m:t>𝜋</m:t>
                          </m:r>
                        </m:num>
                        <m:den>
                          <m:r>
                            <a:rPr lang="en-US" sz="1800" i="1">
                              <a:latin typeface="Cambria Math" charset="0"/>
                              <a:ea typeface="Cambria Math"/>
                            </a:rPr>
                            <m:t>4</m:t>
                          </m:r>
                        </m:den>
                      </m:f>
                      <m:sSup>
                        <m:sSupPr>
                          <m:ctrlPr>
                            <a:rPr lang="en-US" sz="1800" i="1">
                              <a:latin typeface="Cambria Math" panose="02040503050406030204" pitchFamily="18" charset="0"/>
                              <a:ea typeface="Cambria Math"/>
                            </a:rPr>
                          </m:ctrlPr>
                        </m:sSupPr>
                        <m:e>
                          <m:d>
                            <m:dPr>
                              <m:ctrlPr>
                                <a:rPr lang="en-US" sz="1800" i="1">
                                  <a:latin typeface="Cambria Math" panose="02040503050406030204" pitchFamily="18" charset="0"/>
                                  <a:ea typeface="Cambria Math"/>
                                </a:rPr>
                              </m:ctrlPr>
                            </m:dPr>
                            <m:e>
                              <m:f>
                                <m:fPr>
                                  <m:ctrlPr>
                                    <a:rPr lang="en-US" sz="1800" i="1">
                                      <a:latin typeface="Cambria Math" panose="02040503050406030204" pitchFamily="18" charset="0"/>
                                      <a:ea typeface="Cambria Math"/>
                                    </a:rPr>
                                  </m:ctrlPr>
                                </m:fPr>
                                <m:num>
                                  <m:r>
                                    <a:rPr lang="en-US" sz="1800" i="1">
                                      <a:latin typeface="Cambria Math" charset="0"/>
                                      <a:ea typeface="Cambria Math"/>
                                    </a:rPr>
                                    <m:t>8</m:t>
                                  </m:r>
                                  <m:r>
                                    <a:rPr lang="en-US" sz="1800" i="1">
                                      <a:latin typeface="Cambria Math" charset="0"/>
                                      <a:ea typeface="Cambria Math"/>
                                    </a:rPr>
                                    <m:t>𝑚</m:t>
                                  </m:r>
                                  <m:sSup>
                                    <m:sSupPr>
                                      <m:ctrlPr>
                                        <a:rPr lang="en-US" sz="1800" i="1">
                                          <a:latin typeface="Cambria Math" panose="02040503050406030204" pitchFamily="18" charset="0"/>
                                          <a:ea typeface="Cambria Math"/>
                                        </a:rPr>
                                      </m:ctrlPr>
                                    </m:sSupPr>
                                    <m:e>
                                      <m:r>
                                        <a:rPr lang="en-US" sz="1800" i="1">
                                          <a:latin typeface="Cambria Math" charset="0"/>
                                          <a:ea typeface="Cambria Math"/>
                                        </a:rPr>
                                        <m:t>𝑙</m:t>
                                      </m:r>
                                    </m:e>
                                    <m:sup>
                                      <m:r>
                                        <a:rPr lang="en-US" sz="1800" i="1">
                                          <a:latin typeface="Cambria Math" charset="0"/>
                                          <a:ea typeface="Cambria Math"/>
                                        </a:rPr>
                                        <m:t>2</m:t>
                                      </m:r>
                                    </m:sup>
                                  </m:sSup>
                                </m:num>
                                <m:den>
                                  <m:sSup>
                                    <m:sSupPr>
                                      <m:ctrlPr>
                                        <a:rPr lang="en-US" sz="1800" i="1">
                                          <a:latin typeface="Cambria Math" panose="02040503050406030204" pitchFamily="18" charset="0"/>
                                          <a:ea typeface="Cambria Math"/>
                                        </a:rPr>
                                      </m:ctrlPr>
                                    </m:sSupPr>
                                    <m:e>
                                      <m:r>
                                        <a:rPr lang="en-US" sz="1800" i="1">
                                          <a:latin typeface="Cambria Math" charset="0"/>
                                          <a:ea typeface="Cambria Math"/>
                                        </a:rPr>
                                        <m:t>h</m:t>
                                      </m:r>
                                    </m:e>
                                    <m:sup>
                                      <m:r>
                                        <a:rPr lang="en-US" sz="1800" i="1">
                                          <a:latin typeface="Cambria Math" charset="0"/>
                                          <a:ea typeface="Cambria Math"/>
                                        </a:rPr>
                                        <m:t>2</m:t>
                                      </m:r>
                                    </m:sup>
                                  </m:sSup>
                                </m:den>
                              </m:f>
                            </m:e>
                          </m:d>
                        </m:e>
                        <m:sup>
                          <m:f>
                            <m:fPr>
                              <m:type m:val="lin"/>
                              <m:ctrlPr>
                                <a:rPr lang="en-US" sz="1800" i="1">
                                  <a:latin typeface="Cambria Math" panose="02040503050406030204" pitchFamily="18" charset="0"/>
                                  <a:ea typeface="Cambria Math"/>
                                </a:rPr>
                              </m:ctrlPr>
                            </m:fPr>
                            <m:num>
                              <m:r>
                                <a:rPr lang="en-US" sz="1800" i="1">
                                  <a:latin typeface="Cambria Math" charset="0"/>
                                  <a:ea typeface="Cambria Math"/>
                                </a:rPr>
                                <m:t>3</m:t>
                              </m:r>
                            </m:num>
                            <m:den>
                              <m:r>
                                <a:rPr lang="en-US" sz="1800" i="1">
                                  <a:latin typeface="Cambria Math" charset="0"/>
                                  <a:ea typeface="Cambria Math"/>
                                </a:rPr>
                                <m:t>2</m:t>
                              </m:r>
                            </m:den>
                          </m:f>
                        </m:sup>
                      </m:sSup>
                      <m:rad>
                        <m:radPr>
                          <m:degHide m:val="on"/>
                          <m:ctrlPr>
                            <a:rPr lang="en-US" sz="1800" i="1">
                              <a:latin typeface="Cambria Math" panose="02040503050406030204" pitchFamily="18" charset="0"/>
                              <a:ea typeface="Cambria Math"/>
                            </a:rPr>
                          </m:ctrlPr>
                        </m:radPr>
                        <m:deg/>
                        <m:e>
                          <m:r>
                            <a:rPr lang="en-US" sz="1800" i="1">
                              <a:latin typeface="Cambria Math" charset="0"/>
                              <a:ea typeface="Cambria Math"/>
                            </a:rPr>
                            <m:t>𝐸</m:t>
                          </m:r>
                        </m:e>
                      </m:rad>
                      <m:r>
                        <a:rPr lang="en-US" sz="1800" i="1">
                          <a:latin typeface="Cambria Math" charset="0"/>
                          <a:ea typeface="Cambria Math"/>
                        </a:rPr>
                        <m:t>𝑑𝐸</m:t>
                      </m:r>
                    </m:oMath>
                  </m:oMathPara>
                </a14:m>
                <a:endParaRPr lang="en-US" sz="1800" dirty="0"/>
              </a:p>
              <a:p>
                <a:pPr marL="0" indent="0">
                  <a:buNone/>
                </a:pPr>
                <a:r>
                  <a:rPr lang="en-US" sz="1800" dirty="0"/>
                  <a:t>                </a:t>
                </a:r>
              </a:p>
              <a:p>
                <a:pPr marL="0" indent="0" algn="ctr">
                  <a:buNone/>
                </a:pPr>
                <a14:m>
                  <m:oMath xmlns:m="http://schemas.openxmlformats.org/officeDocument/2006/math">
                    <m:r>
                      <a:rPr lang="en-US" sz="1800" i="1">
                        <a:latin typeface="Cambria Math" charset="0"/>
                      </a:rPr>
                      <m:t>𝑔</m:t>
                    </m:r>
                    <m:d>
                      <m:dPr>
                        <m:ctrlPr>
                          <a:rPr lang="en-US" sz="1800" i="1">
                            <a:latin typeface="Cambria Math" panose="02040503050406030204" pitchFamily="18" charset="0"/>
                          </a:rPr>
                        </m:ctrlPr>
                      </m:dPr>
                      <m:e>
                        <m:r>
                          <a:rPr lang="en-US" sz="1800" i="1">
                            <a:latin typeface="Cambria Math" charset="0"/>
                          </a:rPr>
                          <m:t>𝐸</m:t>
                        </m:r>
                      </m:e>
                    </m:d>
                  </m:oMath>
                </a14:m>
                <a:r>
                  <a:rPr lang="en-US" sz="1800" dirty="0"/>
                  <a:t> is the density of states at energy </a:t>
                </a:r>
                <a14:m>
                  <m:oMath xmlns:m="http://schemas.openxmlformats.org/officeDocument/2006/math">
                    <m:r>
                      <a:rPr lang="en-US" sz="1800" i="1">
                        <a:latin typeface="Cambria Math" charset="0"/>
                        <a:ea typeface="Cambria Math"/>
                      </a:rPr>
                      <m:t>𝜀</m:t>
                    </m:r>
                  </m:oMath>
                </a14:m>
                <a:r>
                  <a:rPr lang="en-US" sz="1800" dirty="0"/>
                  <a:t>.</a:t>
                </a:r>
              </a:p>
              <a:p>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228600" y="533400"/>
                <a:ext cx="8686800" cy="5940552"/>
              </a:xfrm>
              <a:blipFill rotWithShape="1">
                <a:blip r:embed="rId2"/>
                <a:stretch>
                  <a:fillRect t="-308" r="-421"/>
                </a:stretch>
              </a:blipFill>
            </p:spPr>
            <p:txBody>
              <a:bodyPr/>
              <a:lstStyle/>
              <a:p>
                <a:r>
                  <a:rPr lang="en-US">
                    <a:noFill/>
                  </a:rPr>
                  <a:t> </a:t>
                </a:r>
              </a:p>
            </p:txBody>
          </p:sp>
        </mc:Fallback>
      </mc:AlternateContent>
      <p:sp>
        <p:nvSpPr>
          <p:cNvPr id="4" name="Slide Number Placeholder 3"/>
          <p:cNvSpPr>
            <a:spLocks noGrp="1"/>
          </p:cNvSpPr>
          <p:nvPr>
            <p:ph type="sldNum" sz="quarter" idx="15"/>
          </p:nvPr>
        </p:nvSpPr>
        <p:spPr/>
        <p:txBody>
          <a:bodyPr/>
          <a:lstStyle/>
          <a:p>
            <a:fld id="{7B8E16AF-1FE1-4FE6-A501-9D85C31F5122}" type="slidenum">
              <a:rPr lang="en-US" smtClean="0"/>
              <a:pPr/>
              <a:t>27</a:t>
            </a:fld>
            <a:endParaRPr lang="en-US"/>
          </a:p>
        </p:txBody>
      </p:sp>
    </p:spTree>
    <p:extLst>
      <p:ext uri="{BB962C8B-B14F-4D97-AF65-F5344CB8AC3E}">
        <p14:creationId xmlns:p14="http://schemas.microsoft.com/office/powerpoint/2010/main" val="12457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a:xfrm>
                <a:off x="304800" y="304800"/>
                <a:ext cx="8686800" cy="6172200"/>
              </a:xfrm>
              <a:noFill/>
            </p:spPr>
            <p:txBody>
              <a:bodyPr>
                <a:noAutofit/>
              </a:bodyPr>
              <a:lstStyle/>
              <a:p>
                <a:r>
                  <a:rPr lang="en-US" sz="1800" dirty="0"/>
                  <a:t>The probability for the state with energy </a:t>
                </a:r>
                <a14:m>
                  <m:oMath xmlns:m="http://schemas.openxmlformats.org/officeDocument/2006/math">
                    <m:r>
                      <a:rPr lang="en-US" sz="1800" i="1" smtClean="0">
                        <a:latin typeface="Cambria Math"/>
                        <a:ea typeface="Cambria Math"/>
                      </a:rPr>
                      <m:t>𝜀</m:t>
                    </m:r>
                  </m:oMath>
                </a14:m>
                <a:r>
                  <a:rPr lang="en-US" sz="1800" dirty="0"/>
                  <a:t> to be occupied is given by</a:t>
                </a:r>
              </a:p>
              <a:p>
                <a:endParaRPr lang="en-US" sz="1800" dirty="0"/>
              </a:p>
              <a:p>
                <a:pPr marL="365760" lvl="1" indent="0">
                  <a:buNone/>
                </a:pPr>
                <a14:m>
                  <m:oMathPara xmlns:m="http://schemas.openxmlformats.org/officeDocument/2006/math">
                    <m:oMathParaPr>
                      <m:jc m:val="centerGroup"/>
                    </m:oMathParaPr>
                    <m:oMath xmlns:m="http://schemas.openxmlformats.org/officeDocument/2006/math">
                      <m:r>
                        <a:rPr lang="en-US" sz="1600" i="1">
                          <a:latin typeface="Cambria Math"/>
                        </a:rPr>
                        <m:t>𝑓</m:t>
                      </m:r>
                      <m:d>
                        <m:dPr>
                          <m:ctrlPr>
                            <a:rPr lang="en-US" sz="1600" i="1">
                              <a:latin typeface="Cambria Math" panose="02040503050406030204" pitchFamily="18" charset="0"/>
                            </a:rPr>
                          </m:ctrlPr>
                        </m:dPr>
                        <m:e>
                          <m:r>
                            <a:rPr lang="en-US" sz="1600" i="1">
                              <a:latin typeface="Cambria Math"/>
                              <a:ea typeface="Cambria Math"/>
                            </a:rPr>
                            <m:t>𝜀</m:t>
                          </m:r>
                        </m:e>
                      </m:d>
                      <m:r>
                        <a:rPr lang="en-US" sz="1600" i="1">
                          <a:latin typeface="Cambria Math"/>
                        </a:rPr>
                        <m:t>=</m:t>
                      </m:r>
                      <m:f>
                        <m:fPr>
                          <m:ctrlPr>
                            <a:rPr lang="en-US" sz="1600" i="1">
                              <a:latin typeface="Cambria Math" panose="02040503050406030204" pitchFamily="18" charset="0"/>
                            </a:rPr>
                          </m:ctrlPr>
                        </m:fPr>
                        <m:num>
                          <m:r>
                            <a:rPr lang="en-US" sz="1600" i="1">
                              <a:latin typeface="Cambria Math"/>
                            </a:rPr>
                            <m:t>1</m:t>
                          </m:r>
                        </m:num>
                        <m:den>
                          <m:r>
                            <a:rPr lang="en-US" sz="1600" i="1">
                              <a:latin typeface="Cambria Math"/>
                            </a:rPr>
                            <m:t>1+</m:t>
                          </m:r>
                          <m:sSup>
                            <m:sSupPr>
                              <m:ctrlPr>
                                <a:rPr lang="en-US" sz="1600" i="1">
                                  <a:latin typeface="Cambria Math" panose="02040503050406030204" pitchFamily="18" charset="0"/>
                                </a:rPr>
                              </m:ctrlPr>
                            </m:sSupPr>
                            <m:e>
                              <m:r>
                                <a:rPr lang="en-US" sz="1600" i="1">
                                  <a:latin typeface="Cambria Math"/>
                                </a:rPr>
                                <m:t>𝑒</m:t>
                              </m:r>
                            </m:e>
                            <m:sup>
                              <m:f>
                                <m:fPr>
                                  <m:type m:val="skw"/>
                                  <m:ctrlPr>
                                    <a:rPr lang="en-US" sz="1600" i="1">
                                      <a:latin typeface="Cambria Math" panose="02040503050406030204" pitchFamily="18" charset="0"/>
                                    </a:rPr>
                                  </m:ctrlPr>
                                </m:fPr>
                                <m:num>
                                  <m:r>
                                    <a:rPr lang="en-US" sz="1600" i="1">
                                      <a:latin typeface="Cambria Math"/>
                                    </a:rPr>
                                    <m:t>(</m:t>
                                  </m:r>
                                  <m:r>
                                    <a:rPr lang="en-US" sz="1600" i="1">
                                      <a:latin typeface="Cambria Math"/>
                                      <a:ea typeface="Cambria Math"/>
                                    </a:rPr>
                                    <m:t>𝜀</m:t>
                                  </m:r>
                                  <m:r>
                                    <a:rPr lang="en-US" sz="1600" i="1">
                                      <a:latin typeface="Cambria Math"/>
                                      <a:ea typeface="Cambria Math"/>
                                    </a:rPr>
                                    <m:t>−</m:t>
                                  </m:r>
                                  <m:r>
                                    <a:rPr lang="en-US" sz="1600" i="1">
                                      <a:latin typeface="Cambria Math"/>
                                      <a:ea typeface="Cambria Math"/>
                                    </a:rPr>
                                    <m:t>𝜇</m:t>
                                  </m:r>
                                  <m:r>
                                    <a:rPr lang="en-US" sz="1600" i="1">
                                      <a:latin typeface="Cambria Math"/>
                                      <a:ea typeface="Cambria Math"/>
                                    </a:rPr>
                                    <m:t>)</m:t>
                                  </m:r>
                                </m:num>
                                <m:den>
                                  <m:r>
                                    <a:rPr lang="en-US" sz="1600" i="1">
                                      <a:latin typeface="Cambria Math"/>
                                    </a:rPr>
                                    <m:t>𝑘𝑇</m:t>
                                  </m:r>
                                </m:den>
                              </m:f>
                            </m:sup>
                          </m:sSup>
                        </m:den>
                      </m:f>
                    </m:oMath>
                  </m:oMathPara>
                </a14:m>
                <a:endParaRPr lang="en-US" sz="1600" dirty="0"/>
              </a:p>
              <a:p>
                <a:pPr lvl="1"/>
                <a:r>
                  <a:rPr lang="en-US" sz="1600" dirty="0"/>
                  <a:t>As </a:t>
                </a:r>
                <a14:m>
                  <m:oMath xmlns:m="http://schemas.openxmlformats.org/officeDocument/2006/math">
                    <m:r>
                      <a:rPr lang="en-US" sz="1600" i="1">
                        <a:latin typeface="Cambria Math"/>
                      </a:rPr>
                      <m:t>𝑇</m:t>
                    </m:r>
                    <m:r>
                      <a:rPr lang="en-US" sz="1600" i="1">
                        <a:latin typeface="Cambria Math"/>
                        <a:ea typeface="Cambria Math"/>
                      </a:rPr>
                      <m:t>→</m:t>
                    </m:r>
                    <m:r>
                      <a:rPr lang="en-US" sz="1600" i="1">
                        <a:latin typeface="Cambria Math"/>
                      </a:rPr>
                      <m:t>0 </m:t>
                    </m:r>
                    <m:r>
                      <a:rPr lang="en-US" sz="1600" i="1">
                        <a:latin typeface="Cambria Math"/>
                      </a:rPr>
                      <m:t>𝐾</m:t>
                    </m:r>
                  </m:oMath>
                </a14:m>
                <a:endParaRPr lang="en-US" sz="1600" dirty="0"/>
              </a:p>
              <a:p>
                <a:pPr marL="365760" lvl="1" indent="0">
                  <a:buNone/>
                </a:pPr>
                <a14:m>
                  <m:oMathPara xmlns:m="http://schemas.openxmlformats.org/officeDocument/2006/math">
                    <m:oMathParaPr>
                      <m:jc m:val="centerGroup"/>
                    </m:oMathParaPr>
                    <m:oMath xmlns:m="http://schemas.openxmlformats.org/officeDocument/2006/math">
                      <m:r>
                        <a:rPr lang="en-US" sz="1600" i="1">
                          <a:latin typeface="Cambria Math"/>
                        </a:rPr>
                        <m:t>𝑓</m:t>
                      </m:r>
                      <m:d>
                        <m:dPr>
                          <m:ctrlPr>
                            <a:rPr lang="en-US" sz="1600" i="1">
                              <a:latin typeface="Cambria Math" panose="02040503050406030204" pitchFamily="18" charset="0"/>
                            </a:rPr>
                          </m:ctrlPr>
                        </m:dPr>
                        <m:e>
                          <m:r>
                            <a:rPr lang="en-US" sz="1600" i="1">
                              <a:latin typeface="Cambria Math"/>
                              <a:ea typeface="Cambria Math"/>
                            </a:rPr>
                            <m:t>𝜀</m:t>
                          </m:r>
                        </m:e>
                      </m:d>
                      <m:r>
                        <a:rPr lang="en-US" sz="1600" i="1">
                          <a:latin typeface="Cambria Math"/>
                        </a:rPr>
                        <m:t>=</m:t>
                      </m:r>
                      <m:d>
                        <m:dPr>
                          <m:begChr m:val="{"/>
                          <m:endChr m:val=""/>
                          <m:ctrlPr>
                            <a:rPr lang="en-US" sz="1600" i="1">
                              <a:latin typeface="Cambria Math" panose="02040503050406030204" pitchFamily="18" charset="0"/>
                            </a:rPr>
                          </m:ctrlPr>
                        </m:dPr>
                        <m:e>
                          <m:eqArr>
                            <m:eqArrPr>
                              <m:ctrlPr>
                                <a:rPr lang="en-US" sz="1600" i="1">
                                  <a:latin typeface="Cambria Math" panose="02040503050406030204" pitchFamily="18" charset="0"/>
                                </a:rPr>
                              </m:ctrlPr>
                            </m:eqArrPr>
                            <m:e>
                              <m:r>
                                <a:rPr lang="en-US" sz="1600" i="1">
                                  <a:latin typeface="Cambria Math"/>
                                </a:rPr>
                                <m:t>1,  </m:t>
                              </m:r>
                              <m:r>
                                <a:rPr lang="en-US" sz="1600" i="1">
                                  <a:latin typeface="Cambria Math"/>
                                  <a:ea typeface="Cambria Math"/>
                                </a:rPr>
                                <m:t>𝜀</m:t>
                              </m:r>
                              <m:r>
                                <a:rPr lang="en-US" sz="1600" i="1">
                                  <a:latin typeface="Cambria Math"/>
                                </a:rPr>
                                <m:t>&lt;</m:t>
                              </m:r>
                              <m:sSub>
                                <m:sSubPr>
                                  <m:ctrlPr>
                                    <a:rPr lang="en-US" sz="1600" i="1">
                                      <a:latin typeface="Cambria Math" panose="02040503050406030204" pitchFamily="18" charset="0"/>
                                    </a:rPr>
                                  </m:ctrlPr>
                                </m:sSubPr>
                                <m:e>
                                  <m:r>
                                    <a:rPr lang="en-US" sz="1600" i="1">
                                      <a:latin typeface="Cambria Math"/>
                                      <a:ea typeface="Cambria Math"/>
                                    </a:rPr>
                                    <m:t>𝜀</m:t>
                                  </m:r>
                                </m:e>
                                <m:sub>
                                  <m:r>
                                    <a:rPr lang="en-US" sz="1600" i="1">
                                      <a:latin typeface="Cambria Math"/>
                                    </a:rPr>
                                    <m:t>𝐹</m:t>
                                  </m:r>
                                </m:sub>
                              </m:sSub>
                            </m:e>
                            <m:e>
                              <m:r>
                                <a:rPr lang="en-US" sz="1600" i="1">
                                  <a:latin typeface="Cambria Math"/>
                                </a:rPr>
                                <m:t>&amp;0,  </m:t>
                              </m:r>
                              <m:r>
                                <a:rPr lang="en-US" sz="1600" i="1">
                                  <a:latin typeface="Cambria Math"/>
                                  <a:ea typeface="Cambria Math"/>
                                </a:rPr>
                                <m:t>𝜀</m:t>
                              </m:r>
                              <m:r>
                                <a:rPr lang="en-US" sz="1600" i="1">
                                  <a:latin typeface="Cambria Math"/>
                                </a:rPr>
                                <m:t>&gt;</m:t>
                              </m:r>
                              <m:sSub>
                                <m:sSubPr>
                                  <m:ctrlPr>
                                    <a:rPr lang="en-US" sz="1600" i="1">
                                      <a:latin typeface="Cambria Math" panose="02040503050406030204" pitchFamily="18" charset="0"/>
                                    </a:rPr>
                                  </m:ctrlPr>
                                </m:sSubPr>
                                <m:e>
                                  <m:r>
                                    <a:rPr lang="en-US" sz="1600" i="1">
                                      <a:latin typeface="Cambria Math"/>
                                      <a:ea typeface="Cambria Math"/>
                                    </a:rPr>
                                    <m:t>𝜀</m:t>
                                  </m:r>
                                </m:e>
                                <m:sub>
                                  <m:r>
                                    <a:rPr lang="en-US" sz="1600" i="1">
                                      <a:latin typeface="Cambria Math"/>
                                    </a:rPr>
                                    <m:t>𝐹</m:t>
                                  </m:r>
                                </m:sub>
                              </m:sSub>
                            </m:e>
                          </m:eqArr>
                        </m:e>
                      </m:d>
                      <m:r>
                        <a:rPr lang="en-US" sz="1600" i="1">
                          <a:latin typeface="Cambria Math"/>
                        </a:rPr>
                        <m:t>  </m:t>
                      </m:r>
                    </m:oMath>
                  </m:oMathPara>
                </a14:m>
                <a:endParaRPr lang="en-US" sz="1600" dirty="0"/>
              </a:p>
              <a:p>
                <a14:m>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a:ea typeface="Cambria Math"/>
                          </a:rPr>
                          <m:t>𝜀</m:t>
                        </m:r>
                      </m:e>
                      <m:sub>
                        <m:r>
                          <a:rPr lang="en-US" sz="1800" b="0" i="1" smtClean="0">
                            <a:latin typeface="Cambria Math"/>
                          </a:rPr>
                          <m:t>𝐹</m:t>
                        </m:r>
                      </m:sub>
                    </m:sSub>
                  </m:oMath>
                </a14:m>
                <a:r>
                  <a:rPr lang="en-US" sz="1800" dirty="0"/>
                  <a:t> is called Fermi energy and is also the zero temperature limit of the chemical potential </a:t>
                </a:r>
                <a14:m>
                  <m:oMath xmlns:m="http://schemas.openxmlformats.org/officeDocument/2006/math">
                    <m:r>
                      <a:rPr lang="en-US" sz="1800" i="1" smtClean="0">
                        <a:latin typeface="Cambria Math"/>
                        <a:ea typeface="Cambria Math"/>
                      </a:rPr>
                      <m:t>𝜇</m:t>
                    </m:r>
                  </m:oMath>
                </a14:m>
                <a:r>
                  <a:rPr lang="en-US" sz="1800" dirty="0"/>
                  <a:t>.</a:t>
                </a:r>
              </a:p>
              <a:p>
                <a:r>
                  <a:rPr lang="en-US" sz="1800" dirty="0"/>
                  <a:t>Now total energy of the electron in this shell is </a:t>
                </a:r>
              </a:p>
              <a:p>
                <a:endParaRPr lang="en-US" sz="1800" dirty="0"/>
              </a:p>
              <a:p>
                <a:pPr marL="0" indent="0" algn="ctr">
                  <a:buNone/>
                </a:pPr>
                <a14:m>
                  <m:oMath xmlns:m="http://schemas.openxmlformats.org/officeDocument/2006/math">
                    <m:r>
                      <m:rPr>
                        <m:sty m:val="p"/>
                      </m:rPr>
                      <a:rPr lang="el-GR" sz="1800" i="1" smtClean="0">
                        <a:latin typeface="Cambria Math"/>
                        <a:ea typeface="Cambria Math"/>
                      </a:rPr>
                      <m:t>Δ</m:t>
                    </m:r>
                    <m:r>
                      <a:rPr lang="en-US" sz="1800" b="0" i="1" smtClean="0">
                        <a:latin typeface="Cambria Math"/>
                        <a:ea typeface="Cambria Math"/>
                      </a:rPr>
                      <m:t>𝐸</m:t>
                    </m:r>
                    <m:r>
                      <a:rPr lang="en-US" sz="1800" b="0" i="1" smtClean="0">
                        <a:latin typeface="Cambria Math"/>
                        <a:ea typeface="Cambria Math"/>
                      </a:rPr>
                      <m:t>=2</m:t>
                    </m:r>
                    <m:nary>
                      <m:naryPr>
                        <m:limLoc m:val="undOvr"/>
                        <m:subHide m:val="on"/>
                        <m:supHide m:val="on"/>
                        <m:ctrlPr>
                          <a:rPr lang="en-US" sz="1800" b="0" i="1" smtClean="0">
                            <a:latin typeface="Cambria Math" panose="02040503050406030204" pitchFamily="18" charset="0"/>
                            <a:ea typeface="Cambria Math"/>
                          </a:rPr>
                        </m:ctrlPr>
                      </m:naryPr>
                      <m:sub/>
                      <m:sup/>
                      <m:e>
                        <m:r>
                          <a:rPr lang="en-US" sz="1800" b="0" i="1" smtClean="0">
                            <a:latin typeface="Cambria Math"/>
                            <a:ea typeface="Cambria Math"/>
                          </a:rPr>
                          <m:t>𝜀</m:t>
                        </m:r>
                        <m:r>
                          <a:rPr lang="en-US" sz="1800" b="0" i="1" smtClean="0">
                            <a:latin typeface="Cambria Math"/>
                            <a:ea typeface="Cambria Math"/>
                          </a:rPr>
                          <m:t> </m:t>
                        </m:r>
                        <m:r>
                          <a:rPr lang="en-US" sz="1800" b="0" i="1" smtClean="0">
                            <a:latin typeface="Cambria Math"/>
                            <a:ea typeface="Cambria Math"/>
                          </a:rPr>
                          <m:t>𝑓</m:t>
                        </m:r>
                        <m:d>
                          <m:dPr>
                            <m:ctrlPr>
                              <a:rPr lang="en-US" sz="1800" b="0" i="1" smtClean="0">
                                <a:latin typeface="Cambria Math" panose="02040503050406030204" pitchFamily="18" charset="0"/>
                                <a:ea typeface="Cambria Math"/>
                              </a:rPr>
                            </m:ctrlPr>
                          </m:dPr>
                          <m:e>
                            <m:r>
                              <a:rPr lang="en-US" sz="1800" b="0" i="1" smtClean="0">
                                <a:latin typeface="Cambria Math"/>
                                <a:ea typeface="Cambria Math"/>
                              </a:rPr>
                              <m:t>𝜀</m:t>
                            </m:r>
                          </m:e>
                        </m:d>
                        <m:r>
                          <a:rPr lang="en-US" sz="1800" b="0" i="1" smtClean="0">
                            <a:latin typeface="Cambria Math"/>
                            <a:ea typeface="Cambria Math"/>
                          </a:rPr>
                          <m:t> </m:t>
                        </m:r>
                        <m:r>
                          <a:rPr lang="en-US" sz="1800" b="0" i="1" smtClean="0">
                            <a:latin typeface="Cambria Math"/>
                            <a:ea typeface="Cambria Math"/>
                          </a:rPr>
                          <m:t>𝑔</m:t>
                        </m:r>
                        <m:d>
                          <m:dPr>
                            <m:ctrlPr>
                              <a:rPr lang="en-US" sz="1800" b="0" i="1" smtClean="0">
                                <a:latin typeface="Cambria Math" panose="02040503050406030204" pitchFamily="18" charset="0"/>
                                <a:ea typeface="Cambria Math"/>
                              </a:rPr>
                            </m:ctrlPr>
                          </m:dPr>
                          <m:e>
                            <m:r>
                              <a:rPr lang="en-US" sz="1800" b="0" i="1" smtClean="0">
                                <a:latin typeface="Cambria Math"/>
                                <a:ea typeface="Cambria Math"/>
                              </a:rPr>
                              <m:t>𝜀</m:t>
                            </m:r>
                          </m:e>
                        </m:d>
                        <m:r>
                          <a:rPr lang="en-US" sz="1800" b="0" i="1" smtClean="0">
                            <a:latin typeface="Cambria Math"/>
                            <a:ea typeface="Cambria Math"/>
                          </a:rPr>
                          <m:t>𝑑</m:t>
                        </m:r>
                        <m:r>
                          <a:rPr lang="en-US" sz="1800" b="0" i="1" smtClean="0">
                            <a:latin typeface="Cambria Math"/>
                            <a:ea typeface="Cambria Math"/>
                          </a:rPr>
                          <m:t>𝜀</m:t>
                        </m:r>
                      </m:e>
                    </m:nary>
                  </m:oMath>
                </a14:m>
                <a:r>
                  <a:rPr lang="en-US" sz="1800" b="0" dirty="0">
                    <a:ea typeface="Cambria Math"/>
                  </a:rPr>
                  <a:t>  			</a:t>
                </a:r>
                <a14:m>
                  <m:oMath xmlns:m="http://schemas.openxmlformats.org/officeDocument/2006/math">
                    <m:r>
                      <m:rPr>
                        <m:sty m:val="p"/>
                      </m:rPr>
                      <a:rPr lang="el-GR" sz="1800" b="0" i="1" smtClean="0">
                        <a:latin typeface="Cambria Math"/>
                        <a:ea typeface="Cambria Math"/>
                      </a:rPr>
                      <m:t>Δ</m:t>
                    </m:r>
                    <m:r>
                      <a:rPr lang="en-US" sz="1800" b="0" i="1" smtClean="0">
                        <a:latin typeface="Cambria Math"/>
                        <a:ea typeface="Cambria Math"/>
                      </a:rPr>
                      <m:t>𝐸</m:t>
                    </m:r>
                    <m:r>
                      <a:rPr lang="en-US" sz="1800" b="0" i="1" smtClean="0">
                        <a:latin typeface="Cambria Math"/>
                        <a:ea typeface="Cambria Math"/>
                      </a:rPr>
                      <m:t>=4</m:t>
                    </m:r>
                    <m:r>
                      <a:rPr lang="en-US" sz="1800" b="0" i="1" smtClean="0">
                        <a:latin typeface="Cambria Math"/>
                        <a:ea typeface="Cambria Math"/>
                      </a:rPr>
                      <m:t>𝜋</m:t>
                    </m:r>
                    <m:sSup>
                      <m:sSupPr>
                        <m:ctrlPr>
                          <a:rPr lang="en-US" sz="1800" b="0" i="1" smtClean="0">
                            <a:latin typeface="Cambria Math" panose="02040503050406030204" pitchFamily="18" charset="0"/>
                            <a:ea typeface="Cambria Math"/>
                          </a:rPr>
                        </m:ctrlPr>
                      </m:sSupPr>
                      <m:e>
                        <m:d>
                          <m:dPr>
                            <m:ctrlPr>
                              <a:rPr lang="en-US" sz="1800" b="0" i="1" smtClean="0">
                                <a:latin typeface="Cambria Math" panose="02040503050406030204" pitchFamily="18" charset="0"/>
                                <a:ea typeface="Cambria Math"/>
                              </a:rPr>
                            </m:ctrlPr>
                          </m:dPr>
                          <m:e>
                            <m:f>
                              <m:fPr>
                                <m:ctrlPr>
                                  <a:rPr lang="en-US" sz="1800" i="1">
                                    <a:latin typeface="Cambria Math" panose="02040503050406030204" pitchFamily="18" charset="0"/>
                                    <a:ea typeface="Cambria Math"/>
                                  </a:rPr>
                                </m:ctrlPr>
                              </m:fPr>
                              <m:num>
                                <m:r>
                                  <a:rPr lang="en-US" sz="1800" i="1">
                                    <a:latin typeface="Cambria Math"/>
                                    <a:ea typeface="Cambria Math"/>
                                  </a:rPr>
                                  <m:t>2</m:t>
                                </m:r>
                                <m:r>
                                  <a:rPr lang="en-US" sz="1800" i="1">
                                    <a:latin typeface="Cambria Math"/>
                                    <a:ea typeface="Cambria Math"/>
                                  </a:rPr>
                                  <m:t>𝑚</m:t>
                                </m:r>
                              </m:num>
                              <m:den>
                                <m:sSup>
                                  <m:sSupPr>
                                    <m:ctrlPr>
                                      <a:rPr lang="en-US" sz="1800" i="1">
                                        <a:latin typeface="Cambria Math" panose="02040503050406030204" pitchFamily="18" charset="0"/>
                                        <a:ea typeface="Cambria Math"/>
                                      </a:rPr>
                                    </m:ctrlPr>
                                  </m:sSupPr>
                                  <m:e>
                                    <m:r>
                                      <a:rPr lang="en-US" sz="1800" i="1">
                                        <a:latin typeface="Cambria Math"/>
                                        <a:ea typeface="Cambria Math"/>
                                      </a:rPr>
                                      <m:t>h</m:t>
                                    </m:r>
                                  </m:e>
                                  <m:sup>
                                    <m:r>
                                      <a:rPr lang="en-US" sz="1800" i="1">
                                        <a:latin typeface="Cambria Math"/>
                                        <a:ea typeface="Cambria Math"/>
                                      </a:rPr>
                                      <m:t>2</m:t>
                                    </m:r>
                                  </m:sup>
                                </m:sSup>
                              </m:den>
                            </m:f>
                          </m:e>
                        </m:d>
                      </m:e>
                      <m:sup>
                        <m:f>
                          <m:fPr>
                            <m:type m:val="lin"/>
                            <m:ctrlPr>
                              <a:rPr lang="en-US" sz="1800" b="0" i="1" smtClean="0">
                                <a:latin typeface="Cambria Math" panose="02040503050406030204" pitchFamily="18" charset="0"/>
                                <a:ea typeface="Cambria Math"/>
                              </a:rPr>
                            </m:ctrlPr>
                          </m:fPr>
                          <m:num>
                            <m:r>
                              <a:rPr lang="en-US" sz="1800" b="0" i="1" smtClean="0">
                                <a:latin typeface="Cambria Math"/>
                                <a:ea typeface="Cambria Math"/>
                              </a:rPr>
                              <m:t>3</m:t>
                            </m:r>
                          </m:num>
                          <m:den>
                            <m:r>
                              <a:rPr lang="en-US" sz="1800" b="0" i="1" smtClean="0">
                                <a:latin typeface="Cambria Math"/>
                                <a:ea typeface="Cambria Math"/>
                              </a:rPr>
                              <m:t>2</m:t>
                            </m:r>
                          </m:den>
                        </m:f>
                      </m:sup>
                    </m:sSup>
                    <m:sSup>
                      <m:sSupPr>
                        <m:ctrlPr>
                          <a:rPr lang="en-US" sz="1800" b="0" i="1" smtClean="0">
                            <a:latin typeface="Cambria Math" panose="02040503050406030204" pitchFamily="18" charset="0"/>
                            <a:ea typeface="Cambria Math"/>
                          </a:rPr>
                        </m:ctrlPr>
                      </m:sSupPr>
                      <m:e>
                        <m:r>
                          <a:rPr lang="en-US" sz="1800" b="0" i="1" smtClean="0">
                            <a:latin typeface="Cambria Math"/>
                            <a:ea typeface="Cambria Math"/>
                          </a:rPr>
                          <m:t>𝑙</m:t>
                        </m:r>
                      </m:e>
                      <m:sup>
                        <m:r>
                          <a:rPr lang="en-US" sz="1800" b="0" i="1" smtClean="0">
                            <a:latin typeface="Cambria Math"/>
                            <a:ea typeface="Cambria Math"/>
                          </a:rPr>
                          <m:t>2</m:t>
                        </m:r>
                      </m:sup>
                    </m:sSup>
                    <m:nary>
                      <m:naryPr>
                        <m:limLoc m:val="undOvr"/>
                        <m:ctrlPr>
                          <a:rPr lang="en-US" sz="1800" b="0" i="1" smtClean="0">
                            <a:latin typeface="Cambria Math" panose="02040503050406030204" pitchFamily="18" charset="0"/>
                            <a:ea typeface="Cambria Math"/>
                          </a:rPr>
                        </m:ctrlPr>
                      </m:naryPr>
                      <m:sub>
                        <m:r>
                          <m:rPr>
                            <m:brk m:alnAt="24"/>
                          </m:rPr>
                          <a:rPr lang="en-US" sz="1800" b="0" i="1" smtClean="0">
                            <a:latin typeface="Cambria Math"/>
                            <a:ea typeface="Cambria Math"/>
                          </a:rPr>
                          <m:t>0</m:t>
                        </m:r>
                      </m:sub>
                      <m:sup>
                        <m:sSub>
                          <m:sSubPr>
                            <m:ctrlPr>
                              <a:rPr lang="en-US" sz="1800" b="0" i="1" smtClean="0">
                                <a:latin typeface="Cambria Math" panose="02040503050406030204" pitchFamily="18" charset="0"/>
                                <a:ea typeface="Cambria Math"/>
                              </a:rPr>
                            </m:ctrlPr>
                          </m:sSubPr>
                          <m:e>
                            <m:r>
                              <a:rPr lang="en-US" sz="1800" b="0" i="1" smtClean="0">
                                <a:latin typeface="Cambria Math"/>
                                <a:ea typeface="Cambria Math"/>
                              </a:rPr>
                              <m:t>𝜀</m:t>
                            </m:r>
                          </m:e>
                          <m:sub>
                            <m:r>
                              <a:rPr lang="en-US" sz="1800" b="0" i="1" smtClean="0">
                                <a:latin typeface="Cambria Math"/>
                                <a:ea typeface="Cambria Math"/>
                              </a:rPr>
                              <m:t>𝐹</m:t>
                            </m:r>
                          </m:sub>
                        </m:sSub>
                      </m:sup>
                      <m:e>
                        <m:sSup>
                          <m:sSupPr>
                            <m:ctrlPr>
                              <a:rPr lang="en-US" sz="1800" b="0" i="1" smtClean="0">
                                <a:latin typeface="Cambria Math" panose="02040503050406030204" pitchFamily="18" charset="0"/>
                                <a:ea typeface="Cambria Math"/>
                              </a:rPr>
                            </m:ctrlPr>
                          </m:sSupPr>
                          <m:e>
                            <m:r>
                              <a:rPr lang="en-US" sz="1800" b="0" i="1" smtClean="0">
                                <a:latin typeface="Cambria Math"/>
                                <a:ea typeface="Cambria Math"/>
                              </a:rPr>
                              <m:t>𝜀</m:t>
                            </m:r>
                          </m:e>
                          <m:sup>
                            <m:r>
                              <a:rPr lang="en-US" sz="1800" b="0" i="1" smtClean="0">
                                <a:latin typeface="Cambria Math"/>
                                <a:ea typeface="Cambria Math"/>
                              </a:rPr>
                              <m:t>3/2</m:t>
                            </m:r>
                          </m:sup>
                        </m:sSup>
                        <m:r>
                          <a:rPr lang="en-US" sz="1800" b="0" i="1" smtClean="0">
                            <a:latin typeface="Cambria Math"/>
                            <a:ea typeface="Cambria Math"/>
                          </a:rPr>
                          <m:t>𝑑</m:t>
                        </m:r>
                        <m:r>
                          <a:rPr lang="en-US" sz="1800" b="0" i="1" smtClean="0">
                            <a:latin typeface="Cambria Math"/>
                            <a:ea typeface="Cambria Math"/>
                          </a:rPr>
                          <m:t>𝜀</m:t>
                        </m:r>
                      </m:e>
                    </m:nary>
                  </m:oMath>
                </a14:m>
                <a:r>
                  <a:rPr lang="en-US" sz="1800" b="0" dirty="0">
                    <a:ea typeface="Cambria Math"/>
                  </a:rPr>
                  <a:t> </a:t>
                </a:r>
              </a:p>
              <a:p>
                <a:pPr marL="0" indent="0" algn="ctr">
                  <a:buNone/>
                </a:pPr>
                <a:endParaRPr lang="en-US" sz="1800" b="0" i="1" dirty="0">
                  <a:latin typeface="Cambria Math"/>
                  <a:ea typeface="Cambria Math"/>
                </a:endParaRPr>
              </a:p>
              <a:p>
                <a:pPr marL="0" indent="0">
                  <a:buNone/>
                </a:pPr>
                <a14:m>
                  <m:oMathPara xmlns:m="http://schemas.openxmlformats.org/officeDocument/2006/math">
                    <m:oMathParaPr>
                      <m:jc m:val="centerGroup"/>
                    </m:oMathParaPr>
                    <m:oMath xmlns:m="http://schemas.openxmlformats.org/officeDocument/2006/math">
                      <m:r>
                        <m:rPr>
                          <m:sty m:val="p"/>
                        </m:rPr>
                        <a:rPr lang="el-GR" sz="1800" b="0" i="1" smtClean="0">
                          <a:latin typeface="Cambria Math"/>
                          <a:ea typeface="Cambria Math"/>
                        </a:rPr>
                        <m:t>Δ</m:t>
                      </m:r>
                      <m:r>
                        <a:rPr lang="en-US" sz="1800" b="0" i="1" smtClean="0">
                          <a:latin typeface="Cambria Math"/>
                          <a:ea typeface="Cambria Math"/>
                        </a:rPr>
                        <m:t>𝐸</m:t>
                      </m:r>
                      <m:r>
                        <a:rPr lang="en-US" sz="1800" b="0" i="1" smtClean="0">
                          <a:latin typeface="Cambria Math"/>
                          <a:ea typeface="Cambria Math"/>
                        </a:rPr>
                        <m:t>=</m:t>
                      </m:r>
                      <m:f>
                        <m:fPr>
                          <m:ctrlPr>
                            <a:rPr lang="en-US" sz="1800" b="0" i="1" smtClean="0">
                              <a:latin typeface="Cambria Math" panose="02040503050406030204" pitchFamily="18" charset="0"/>
                              <a:ea typeface="Cambria Math"/>
                            </a:rPr>
                          </m:ctrlPr>
                        </m:fPr>
                        <m:num>
                          <m:r>
                            <a:rPr lang="en-US" sz="1800" b="0" i="1" smtClean="0">
                              <a:latin typeface="Cambria Math"/>
                              <a:ea typeface="Cambria Math"/>
                            </a:rPr>
                            <m:t>8</m:t>
                          </m:r>
                          <m:r>
                            <a:rPr lang="en-US" sz="1800" b="0" i="1" smtClean="0">
                              <a:latin typeface="Cambria Math"/>
                              <a:ea typeface="Cambria Math"/>
                            </a:rPr>
                            <m:t>𝜋</m:t>
                          </m:r>
                        </m:num>
                        <m:den>
                          <m:r>
                            <a:rPr lang="en-US" sz="1800" b="0" i="1" smtClean="0">
                              <a:latin typeface="Cambria Math"/>
                              <a:ea typeface="Cambria Math"/>
                            </a:rPr>
                            <m:t>5</m:t>
                          </m:r>
                        </m:den>
                      </m:f>
                      <m:sSup>
                        <m:sSupPr>
                          <m:ctrlPr>
                            <a:rPr lang="en-US" sz="1800" b="0" i="1" smtClean="0">
                              <a:latin typeface="Cambria Math" panose="02040503050406030204" pitchFamily="18" charset="0"/>
                              <a:ea typeface="Cambria Math"/>
                            </a:rPr>
                          </m:ctrlPr>
                        </m:sSupPr>
                        <m:e>
                          <m:d>
                            <m:dPr>
                              <m:ctrlPr>
                                <a:rPr lang="en-US" sz="1800" i="1">
                                  <a:latin typeface="Cambria Math" panose="02040503050406030204" pitchFamily="18" charset="0"/>
                                  <a:ea typeface="Cambria Math"/>
                                </a:rPr>
                              </m:ctrlPr>
                            </m:dPr>
                            <m:e>
                              <m:f>
                                <m:fPr>
                                  <m:ctrlPr>
                                    <a:rPr lang="en-US" sz="1800" i="1">
                                      <a:latin typeface="Cambria Math" panose="02040503050406030204" pitchFamily="18" charset="0"/>
                                      <a:ea typeface="Cambria Math"/>
                                    </a:rPr>
                                  </m:ctrlPr>
                                </m:fPr>
                                <m:num>
                                  <m:r>
                                    <a:rPr lang="en-US" sz="1800" i="1">
                                      <a:latin typeface="Cambria Math"/>
                                      <a:ea typeface="Cambria Math"/>
                                    </a:rPr>
                                    <m:t>2</m:t>
                                  </m:r>
                                  <m:r>
                                    <a:rPr lang="en-US" sz="1800" i="1">
                                      <a:latin typeface="Cambria Math"/>
                                      <a:ea typeface="Cambria Math"/>
                                    </a:rPr>
                                    <m:t>𝑚</m:t>
                                  </m:r>
                                </m:num>
                                <m:den>
                                  <m:sSup>
                                    <m:sSupPr>
                                      <m:ctrlPr>
                                        <a:rPr lang="en-US" sz="1800" i="1">
                                          <a:latin typeface="Cambria Math" panose="02040503050406030204" pitchFamily="18" charset="0"/>
                                          <a:ea typeface="Cambria Math"/>
                                        </a:rPr>
                                      </m:ctrlPr>
                                    </m:sSupPr>
                                    <m:e>
                                      <m:r>
                                        <a:rPr lang="en-US" sz="1800" i="1">
                                          <a:latin typeface="Cambria Math"/>
                                          <a:ea typeface="Cambria Math"/>
                                        </a:rPr>
                                        <m:t>h</m:t>
                                      </m:r>
                                    </m:e>
                                    <m:sup>
                                      <m:r>
                                        <a:rPr lang="en-US" sz="1800" i="1">
                                          <a:latin typeface="Cambria Math"/>
                                          <a:ea typeface="Cambria Math"/>
                                        </a:rPr>
                                        <m:t>2</m:t>
                                      </m:r>
                                    </m:sup>
                                  </m:sSup>
                                </m:den>
                              </m:f>
                            </m:e>
                          </m:d>
                        </m:e>
                        <m:sup>
                          <m:f>
                            <m:fPr>
                              <m:type m:val="lin"/>
                              <m:ctrlPr>
                                <a:rPr lang="en-US" sz="1800" b="0" i="1" smtClean="0">
                                  <a:latin typeface="Cambria Math" panose="02040503050406030204" pitchFamily="18" charset="0"/>
                                  <a:ea typeface="Cambria Math"/>
                                </a:rPr>
                              </m:ctrlPr>
                            </m:fPr>
                            <m:num>
                              <m:r>
                                <a:rPr lang="en-US" sz="1800" b="0" i="1" smtClean="0">
                                  <a:latin typeface="Cambria Math"/>
                                  <a:ea typeface="Cambria Math"/>
                                </a:rPr>
                                <m:t>3</m:t>
                              </m:r>
                            </m:num>
                            <m:den>
                              <m:r>
                                <a:rPr lang="en-US" sz="1800" b="0" i="1" smtClean="0">
                                  <a:latin typeface="Cambria Math"/>
                                  <a:ea typeface="Cambria Math"/>
                                </a:rPr>
                                <m:t>2</m:t>
                              </m:r>
                            </m:den>
                          </m:f>
                        </m:sup>
                      </m:sSup>
                      <m:sSup>
                        <m:sSupPr>
                          <m:ctrlPr>
                            <a:rPr lang="en-US" sz="1800" b="0" i="1" smtClean="0">
                              <a:latin typeface="Cambria Math" panose="02040503050406030204" pitchFamily="18" charset="0"/>
                              <a:ea typeface="Cambria Math"/>
                            </a:rPr>
                          </m:ctrlPr>
                        </m:sSupPr>
                        <m:e>
                          <m:r>
                            <a:rPr lang="en-US" sz="1800" b="0" i="1" smtClean="0">
                              <a:latin typeface="Cambria Math"/>
                              <a:ea typeface="Cambria Math"/>
                            </a:rPr>
                            <m:t>𝑙</m:t>
                          </m:r>
                        </m:e>
                        <m:sup>
                          <m:r>
                            <a:rPr lang="en-US" sz="1800" b="0" i="1" smtClean="0">
                              <a:latin typeface="Cambria Math"/>
                              <a:ea typeface="Cambria Math"/>
                            </a:rPr>
                            <m:t>3</m:t>
                          </m:r>
                        </m:sup>
                      </m:sSup>
                      <m:sSup>
                        <m:sSupPr>
                          <m:ctrlPr>
                            <a:rPr lang="en-US" sz="1800" b="0" i="1" smtClean="0">
                              <a:latin typeface="Cambria Math" panose="02040503050406030204" pitchFamily="18" charset="0"/>
                              <a:ea typeface="Cambria Math"/>
                            </a:rPr>
                          </m:ctrlPr>
                        </m:sSupPr>
                        <m:e>
                          <m:sSub>
                            <m:sSubPr>
                              <m:ctrlPr>
                                <a:rPr lang="en-US" sz="1800" b="0" i="1" smtClean="0">
                                  <a:latin typeface="Cambria Math" panose="02040503050406030204" pitchFamily="18" charset="0"/>
                                  <a:ea typeface="Cambria Math"/>
                                </a:rPr>
                              </m:ctrlPr>
                            </m:sSubPr>
                            <m:e>
                              <m:r>
                                <a:rPr lang="en-US" sz="1800" b="0" i="1" smtClean="0">
                                  <a:latin typeface="Cambria Math"/>
                                  <a:ea typeface="Cambria Math"/>
                                </a:rPr>
                                <m:t>𝜀</m:t>
                              </m:r>
                            </m:e>
                            <m:sub>
                              <m:r>
                                <a:rPr lang="en-US" sz="1800" b="0" i="1" smtClean="0">
                                  <a:latin typeface="Cambria Math"/>
                                  <a:ea typeface="Cambria Math"/>
                                </a:rPr>
                                <m:t>𝐹</m:t>
                              </m:r>
                            </m:sub>
                          </m:sSub>
                        </m:e>
                        <m:sup>
                          <m:f>
                            <m:fPr>
                              <m:type m:val="lin"/>
                              <m:ctrlPr>
                                <a:rPr lang="en-US" sz="1800" b="0" i="1" smtClean="0">
                                  <a:latin typeface="Cambria Math" panose="02040503050406030204" pitchFamily="18" charset="0"/>
                                  <a:ea typeface="Cambria Math"/>
                                </a:rPr>
                              </m:ctrlPr>
                            </m:fPr>
                            <m:num>
                              <m:r>
                                <a:rPr lang="en-US" sz="1800" b="0" i="1" smtClean="0">
                                  <a:latin typeface="Cambria Math"/>
                                  <a:ea typeface="Cambria Math"/>
                                </a:rPr>
                                <m:t>5</m:t>
                              </m:r>
                            </m:num>
                            <m:den>
                              <m:r>
                                <a:rPr lang="en-US" sz="1800" b="0" i="1" smtClean="0">
                                  <a:latin typeface="Cambria Math"/>
                                  <a:ea typeface="Cambria Math"/>
                                </a:rPr>
                                <m:t>2</m:t>
                              </m:r>
                            </m:den>
                          </m:f>
                        </m:sup>
                      </m:sSup>
                    </m:oMath>
                  </m:oMathPara>
                </a14:m>
                <a:endParaRPr lang="en-US" sz="1800" b="0" dirty="0">
                  <a:ea typeface="Cambria Math"/>
                </a:endParaRPr>
              </a:p>
              <a:p>
                <a:pPr marL="0" indent="0">
                  <a:buNone/>
                </a:pPr>
                <a:endParaRPr lang="en-US" sz="1800" b="0" dirty="0">
                  <a:ea typeface="Cambria Math"/>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xfrm>
                <a:off x="304800" y="304800"/>
                <a:ext cx="8686800" cy="6172200"/>
              </a:xfrm>
              <a:blipFill rotWithShape="1">
                <a:blip r:embed="rId2"/>
                <a:stretch>
                  <a:fillRect t="-494"/>
                </a:stretch>
              </a:blipFill>
            </p:spPr>
            <p:txBody>
              <a:bodyPr/>
              <a:lstStyle/>
              <a:p>
                <a:r>
                  <a:rPr lang="en-US">
                    <a:noFill/>
                  </a:rPr>
                  <a:t> </a:t>
                </a:r>
              </a:p>
            </p:txBody>
          </p:sp>
        </mc:Fallback>
      </mc:AlternateContent>
      <p:sp>
        <p:nvSpPr>
          <p:cNvPr id="4" name="Slide Number Placeholder 3"/>
          <p:cNvSpPr>
            <a:spLocks noGrp="1"/>
          </p:cNvSpPr>
          <p:nvPr>
            <p:ph type="sldNum" sz="quarter" idx="15"/>
          </p:nvPr>
        </p:nvSpPr>
        <p:spPr/>
        <p:txBody>
          <a:bodyPr/>
          <a:lstStyle/>
          <a:p>
            <a:fld id="{7B8E16AF-1FE1-4FE6-A501-9D85C31F5122}" type="slidenum">
              <a:rPr lang="en-US" smtClean="0"/>
              <a:pPr/>
              <a:t>28</a:t>
            </a:fld>
            <a:endParaRPr lang="en-US"/>
          </a:p>
        </p:txBody>
      </p:sp>
      <mc:AlternateContent xmlns:mc="http://schemas.openxmlformats.org/markup-compatibility/2006" xmlns:a14="http://schemas.microsoft.com/office/drawing/2010/main">
        <mc:Choice Requires="a14">
          <p:sp>
            <p:nvSpPr>
              <p:cNvPr id="5" name="Rectangle 4"/>
              <p:cNvSpPr/>
              <p:nvPr/>
            </p:nvSpPr>
            <p:spPr>
              <a:xfrm>
                <a:off x="685800" y="5410200"/>
                <a:ext cx="4572000" cy="1064330"/>
              </a:xfrm>
              <a:prstGeom prst="rect">
                <a:avLst/>
              </a:prstGeom>
            </p:spPr>
            <p:txBody>
              <a:bodyPr>
                <a:spAutoFit/>
              </a:bodyPr>
              <a:lstStyle/>
              <a:p>
                <a:r>
                  <a:rPr lang="en-US" dirty="0"/>
                  <a:t>Similary,</a:t>
                </a:r>
              </a:p>
              <a:p>
                <a:pPr/>
                <a14:m>
                  <m:oMathPara xmlns:m="http://schemas.openxmlformats.org/officeDocument/2006/math">
                    <m:oMathParaPr>
                      <m:jc m:val="centerGroup"/>
                    </m:oMathParaPr>
                    <m:oMath xmlns:m="http://schemas.openxmlformats.org/officeDocument/2006/math">
                      <m:r>
                        <a:rPr lang="en-US" i="1">
                          <a:latin typeface="Cambria Math"/>
                          <a:ea typeface="Cambria Math"/>
                        </a:rPr>
                        <m:t>∆</m:t>
                      </m:r>
                      <m:r>
                        <a:rPr lang="en-US" i="1">
                          <a:latin typeface="Cambria Math"/>
                          <a:ea typeface="Cambria Math"/>
                        </a:rPr>
                        <m:t>𝑁</m:t>
                      </m:r>
                      <m:r>
                        <a:rPr lang="en-US" i="1">
                          <a:latin typeface="Cambria Math"/>
                          <a:ea typeface="Cambria Math"/>
                        </a:rPr>
                        <m:t>=</m:t>
                      </m:r>
                      <m:f>
                        <m:fPr>
                          <m:ctrlPr>
                            <a:rPr lang="en-US" i="1">
                              <a:latin typeface="Cambria Math" panose="02040503050406030204" pitchFamily="18" charset="0"/>
                              <a:ea typeface="Cambria Math"/>
                            </a:rPr>
                          </m:ctrlPr>
                        </m:fPr>
                        <m:num>
                          <m:r>
                            <a:rPr lang="en-US" i="1">
                              <a:latin typeface="Cambria Math"/>
                              <a:ea typeface="Cambria Math"/>
                            </a:rPr>
                            <m:t>8</m:t>
                          </m:r>
                          <m:r>
                            <a:rPr lang="en-US" i="1">
                              <a:latin typeface="Cambria Math"/>
                              <a:ea typeface="Cambria Math"/>
                            </a:rPr>
                            <m:t>𝜋</m:t>
                          </m:r>
                        </m:num>
                        <m:den>
                          <m:r>
                            <a:rPr lang="en-US" i="1">
                              <a:latin typeface="Cambria Math"/>
                              <a:ea typeface="Cambria Math"/>
                            </a:rPr>
                            <m:t>3</m:t>
                          </m:r>
                        </m:den>
                      </m:f>
                      <m:sSup>
                        <m:sSupPr>
                          <m:ctrlPr>
                            <a:rPr lang="en-US" i="1">
                              <a:latin typeface="Cambria Math" panose="02040503050406030204" pitchFamily="18" charset="0"/>
                              <a:ea typeface="Cambria Math"/>
                            </a:rPr>
                          </m:ctrlPr>
                        </m:sSupPr>
                        <m:e>
                          <m:d>
                            <m:dPr>
                              <m:ctrlPr>
                                <a:rPr lang="en-US" i="1">
                                  <a:latin typeface="Cambria Math" panose="02040503050406030204" pitchFamily="18" charset="0"/>
                                  <a:ea typeface="Cambria Math"/>
                                </a:rPr>
                              </m:ctrlPr>
                            </m:dPr>
                            <m:e>
                              <m:f>
                                <m:fPr>
                                  <m:ctrlPr>
                                    <a:rPr lang="en-US" i="1">
                                      <a:latin typeface="Cambria Math" panose="02040503050406030204" pitchFamily="18" charset="0"/>
                                      <a:ea typeface="Cambria Math"/>
                                    </a:rPr>
                                  </m:ctrlPr>
                                </m:fPr>
                                <m:num>
                                  <m:r>
                                    <a:rPr lang="en-US" i="1">
                                      <a:latin typeface="Cambria Math"/>
                                      <a:ea typeface="Cambria Math"/>
                                    </a:rPr>
                                    <m:t>2</m:t>
                                  </m:r>
                                  <m:r>
                                    <a:rPr lang="en-US" i="1">
                                      <a:latin typeface="Cambria Math"/>
                                      <a:ea typeface="Cambria Math"/>
                                    </a:rPr>
                                    <m:t>𝑚</m:t>
                                  </m:r>
                                </m:num>
                                <m:den>
                                  <m:sSup>
                                    <m:sSupPr>
                                      <m:ctrlPr>
                                        <a:rPr lang="en-US" i="1">
                                          <a:latin typeface="Cambria Math" panose="02040503050406030204" pitchFamily="18" charset="0"/>
                                          <a:ea typeface="Cambria Math"/>
                                        </a:rPr>
                                      </m:ctrlPr>
                                    </m:sSupPr>
                                    <m:e>
                                      <m:r>
                                        <a:rPr lang="en-US" i="1">
                                          <a:latin typeface="Cambria Math"/>
                                          <a:ea typeface="Cambria Math"/>
                                        </a:rPr>
                                        <m:t>h</m:t>
                                      </m:r>
                                    </m:e>
                                    <m:sup>
                                      <m:r>
                                        <a:rPr lang="en-US" i="1">
                                          <a:latin typeface="Cambria Math"/>
                                          <a:ea typeface="Cambria Math"/>
                                        </a:rPr>
                                        <m:t>2</m:t>
                                      </m:r>
                                    </m:sup>
                                  </m:sSup>
                                </m:den>
                              </m:f>
                            </m:e>
                          </m:d>
                        </m:e>
                        <m:sup>
                          <m:f>
                            <m:fPr>
                              <m:type m:val="lin"/>
                              <m:ctrlPr>
                                <a:rPr lang="en-US" i="1">
                                  <a:latin typeface="Cambria Math" panose="02040503050406030204" pitchFamily="18" charset="0"/>
                                  <a:ea typeface="Cambria Math"/>
                                </a:rPr>
                              </m:ctrlPr>
                            </m:fPr>
                            <m:num>
                              <m:r>
                                <a:rPr lang="en-US" i="1">
                                  <a:latin typeface="Cambria Math"/>
                                  <a:ea typeface="Cambria Math"/>
                                </a:rPr>
                                <m:t>3</m:t>
                              </m:r>
                            </m:num>
                            <m:den>
                              <m:r>
                                <a:rPr lang="en-US" i="1">
                                  <a:latin typeface="Cambria Math"/>
                                  <a:ea typeface="Cambria Math"/>
                                </a:rPr>
                                <m:t>2</m:t>
                              </m:r>
                            </m:den>
                          </m:f>
                        </m:sup>
                      </m:sSup>
                      <m:sSup>
                        <m:sSupPr>
                          <m:ctrlPr>
                            <a:rPr lang="en-US" i="1">
                              <a:latin typeface="Cambria Math" panose="02040503050406030204" pitchFamily="18" charset="0"/>
                              <a:ea typeface="Cambria Math"/>
                            </a:rPr>
                          </m:ctrlPr>
                        </m:sSupPr>
                        <m:e>
                          <m:r>
                            <a:rPr lang="en-US" i="1">
                              <a:latin typeface="Cambria Math"/>
                              <a:ea typeface="Cambria Math"/>
                            </a:rPr>
                            <m:t>𝑙</m:t>
                          </m:r>
                        </m:e>
                        <m:sup>
                          <m:r>
                            <a:rPr lang="en-US" i="1">
                              <a:latin typeface="Cambria Math"/>
                              <a:ea typeface="Cambria Math"/>
                            </a:rPr>
                            <m:t>2</m:t>
                          </m:r>
                        </m:sup>
                      </m:sSup>
                      <m:sSup>
                        <m:sSupPr>
                          <m:ctrlPr>
                            <a:rPr lang="en-US" i="1">
                              <a:latin typeface="Cambria Math" panose="02040503050406030204" pitchFamily="18" charset="0"/>
                              <a:ea typeface="Cambria Math"/>
                            </a:rPr>
                          </m:ctrlPr>
                        </m:sSupPr>
                        <m:e>
                          <m:sSub>
                            <m:sSubPr>
                              <m:ctrlPr>
                                <a:rPr lang="en-US" i="1">
                                  <a:latin typeface="Cambria Math" panose="02040503050406030204" pitchFamily="18" charset="0"/>
                                  <a:ea typeface="Cambria Math"/>
                                </a:rPr>
                              </m:ctrlPr>
                            </m:sSubPr>
                            <m:e>
                              <m:r>
                                <a:rPr lang="en-US" i="1">
                                  <a:latin typeface="Cambria Math"/>
                                  <a:ea typeface="Cambria Math"/>
                                </a:rPr>
                                <m:t>𝜀</m:t>
                              </m:r>
                            </m:e>
                            <m:sub>
                              <m:r>
                                <a:rPr lang="en-US" i="1">
                                  <a:latin typeface="Cambria Math"/>
                                  <a:ea typeface="Cambria Math"/>
                                </a:rPr>
                                <m:t>𝐹</m:t>
                              </m:r>
                            </m:sub>
                          </m:sSub>
                        </m:e>
                        <m:sup>
                          <m:f>
                            <m:fPr>
                              <m:type m:val="lin"/>
                              <m:ctrlPr>
                                <a:rPr lang="en-US" i="1">
                                  <a:latin typeface="Cambria Math" panose="02040503050406030204" pitchFamily="18" charset="0"/>
                                  <a:ea typeface="Cambria Math"/>
                                </a:rPr>
                              </m:ctrlPr>
                            </m:fPr>
                            <m:num>
                              <m:r>
                                <a:rPr lang="en-US" i="1">
                                  <a:latin typeface="Cambria Math"/>
                                  <a:ea typeface="Cambria Math"/>
                                </a:rPr>
                                <m:t>3</m:t>
                              </m:r>
                            </m:num>
                            <m:den>
                              <m:r>
                                <a:rPr lang="en-US" i="1">
                                  <a:latin typeface="Cambria Math"/>
                                  <a:ea typeface="Cambria Math"/>
                                </a:rPr>
                                <m:t>2</m:t>
                              </m:r>
                            </m:den>
                          </m:f>
                        </m:sup>
                      </m:sSup>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685800" y="5410200"/>
                <a:ext cx="4572000" cy="1064330"/>
              </a:xfrm>
              <a:prstGeom prst="rect">
                <a:avLst/>
              </a:prstGeom>
              <a:blipFill rotWithShape="1">
                <a:blip r:embed="rId3"/>
                <a:stretch>
                  <a:fillRect l="-1200" t="-2874"/>
                </a:stretch>
              </a:blipFill>
            </p:spPr>
            <p:txBody>
              <a:bodyPr/>
              <a:lstStyle/>
              <a:p>
                <a:r>
                  <a:rPr lang="en-US">
                    <a:noFill/>
                  </a:rPr>
                  <a:t> </a:t>
                </a:r>
              </a:p>
            </p:txBody>
          </p:sp>
        </mc:Fallback>
      </mc:AlternateContent>
    </p:spTree>
    <p:extLst>
      <p:ext uri="{BB962C8B-B14F-4D97-AF65-F5344CB8AC3E}">
        <p14:creationId xmlns:p14="http://schemas.microsoft.com/office/powerpoint/2010/main" val="204504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a:t>What’s in Name?</a:t>
            </a:r>
          </a:p>
        </p:txBody>
      </p:sp>
      <p:sp>
        <p:nvSpPr>
          <p:cNvPr id="4" name="Slide Number Placeholder 3"/>
          <p:cNvSpPr>
            <a:spLocks noGrp="1"/>
          </p:cNvSpPr>
          <p:nvPr>
            <p:ph type="sldNum" sz="quarter" idx="15"/>
          </p:nvPr>
        </p:nvSpPr>
        <p:spPr/>
        <p:txBody>
          <a:bodyPr/>
          <a:lstStyle/>
          <a:p>
            <a:fld id="{7B8E16AF-1FE1-4FE6-A501-9D85C31F5122}" type="slidenum">
              <a:rPr lang="en-US" smtClean="0"/>
              <a:pPr/>
              <a:t>29</a:t>
            </a:fld>
            <a:endParaRPr lang="en-US"/>
          </a:p>
        </p:txBody>
      </p:sp>
      <p:pic>
        <p:nvPicPr>
          <p:cNvPr id="7" name="Adventures_of_an_Urban_Astrophysicist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925126"/>
            <a:ext cx="5372100" cy="4062933"/>
          </a:xfrm>
          <a:prstGeom prst="rect">
            <a:avLst/>
          </a:prstGeom>
        </p:spPr>
      </p:pic>
    </p:spTree>
    <p:extLst>
      <p:ext uri="{BB962C8B-B14F-4D97-AF65-F5344CB8AC3E}">
        <p14:creationId xmlns:p14="http://schemas.microsoft.com/office/powerpoint/2010/main" val="439040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7467600" cy="655638"/>
          </a:xfrm>
        </p:spPr>
        <p:txBody>
          <a:bodyPr/>
          <a:lstStyle/>
          <a:p>
            <a:r>
              <a:rPr lang="en-US" dirty="0"/>
              <a:t>ZEN and THE ART of DRIVING !!!</a:t>
            </a:r>
          </a:p>
        </p:txBody>
      </p:sp>
      <p:sp>
        <p:nvSpPr>
          <p:cNvPr id="3" name="Content Placeholder 2"/>
          <p:cNvSpPr>
            <a:spLocks noGrp="1"/>
          </p:cNvSpPr>
          <p:nvPr>
            <p:ph sz="quarter" idx="1"/>
          </p:nvPr>
        </p:nvSpPr>
        <p:spPr>
          <a:xfrm>
            <a:off x="152400" y="1600200"/>
            <a:ext cx="8686800" cy="4572000"/>
          </a:xfrm>
        </p:spPr>
        <p:txBody>
          <a:bodyPr>
            <a:normAutofit/>
          </a:bodyPr>
          <a:lstStyle/>
          <a:p>
            <a:pPr algn="just"/>
            <a:r>
              <a:rPr lang="en-TT" dirty="0"/>
              <a:t>Before you learned how to drive, it was presumably clear to you that you can accomplish many useful things with the aid of a car. </a:t>
            </a:r>
          </a:p>
          <a:p>
            <a:pPr algn="just"/>
            <a:endParaRPr lang="en-TT" dirty="0"/>
          </a:p>
          <a:p>
            <a:pPr algn="just"/>
            <a:r>
              <a:rPr lang="en-TT" dirty="0"/>
              <a:t>To make good use of a car, </a:t>
            </a:r>
          </a:p>
          <a:p>
            <a:pPr lvl="1" algn="just"/>
            <a:r>
              <a:rPr lang="en-TT" dirty="0"/>
              <a:t>Understand the basic concepts that control cars.</a:t>
            </a:r>
          </a:p>
          <a:p>
            <a:pPr lvl="1" algn="just"/>
            <a:r>
              <a:rPr lang="en-TT" dirty="0"/>
              <a:t>Put fuel in the car regularly, follow basic traffic laws, etc. </a:t>
            </a:r>
          </a:p>
          <a:p>
            <a:pPr lvl="1" algn="just"/>
            <a:r>
              <a:rPr lang="en-TT" dirty="0"/>
              <a:t>Spend time actually driving a car in a variety of road conditions. </a:t>
            </a:r>
          </a:p>
        </p:txBody>
      </p:sp>
      <p:sp>
        <p:nvSpPr>
          <p:cNvPr id="4" name="Slide Number Placeholder 3"/>
          <p:cNvSpPr>
            <a:spLocks noGrp="1"/>
          </p:cNvSpPr>
          <p:nvPr>
            <p:ph type="sldNum" sz="quarter" idx="15"/>
          </p:nvPr>
        </p:nvSpPr>
        <p:spPr/>
        <p:txBody>
          <a:bodyPr/>
          <a:lstStyle/>
          <a:p>
            <a:fld id="{7B8E16AF-1FE1-4FE6-A501-9D85C31F5122}" type="slidenum">
              <a:rPr lang="en-US" smtClean="0"/>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914400"/>
            <a:ext cx="8534400" cy="5791200"/>
          </a:xfrm>
        </p:spPr>
        <p:txBody>
          <a:bodyPr>
            <a:normAutofit/>
          </a:bodyPr>
          <a:lstStyle/>
          <a:p>
            <a:r>
              <a:rPr lang="en-US" sz="2000" dirty="0"/>
              <a:t>First </a:t>
            </a:r>
            <a:r>
              <a:rPr lang="en-US" sz="2000" dirty="0" err="1"/>
              <a:t>Hohenberg</a:t>
            </a:r>
            <a:r>
              <a:rPr lang="en-US" sz="2000" dirty="0"/>
              <a:t>-Kohn theorem:</a:t>
            </a:r>
          </a:p>
          <a:p>
            <a:pPr marL="708660" lvl="2" indent="-342900">
              <a:spcBef>
                <a:spcPts val="600"/>
              </a:spcBef>
              <a:buSzPct val="70000"/>
              <a:buFont typeface="+mj-lt"/>
              <a:buAutoNum type="arabicPeriod"/>
            </a:pPr>
            <a:r>
              <a:rPr lang="en-US" sz="1600" dirty="0"/>
              <a:t>The external potential  is determined, within a trivial additive constant, by the electron density .</a:t>
            </a:r>
          </a:p>
          <a:p>
            <a:r>
              <a:rPr lang="en-US" sz="2000" dirty="0"/>
              <a:t>Proof: </a:t>
            </a:r>
          </a:p>
          <a:p>
            <a:pPr lvl="1"/>
            <a:r>
              <a:rPr lang="en-US" sz="1600" dirty="0"/>
              <a:t>Consider the electron density </a:t>
            </a:r>
            <a:r>
              <a:rPr lang="el-GR" sz="1600" dirty="0"/>
              <a:t>ρ</a:t>
            </a:r>
            <a:r>
              <a:rPr lang="en-US" sz="1600" dirty="0"/>
              <a:t>(r) for the ground state of some N-electron system</a:t>
            </a:r>
          </a:p>
          <a:p>
            <a:pPr lvl="1"/>
            <a:r>
              <a:rPr lang="en-US" sz="1600" dirty="0"/>
              <a:t>If there were two external potentials v and v’ each giving the same </a:t>
            </a:r>
            <a:r>
              <a:rPr lang="el-GR" sz="1600" dirty="0"/>
              <a:t>ρ</a:t>
            </a:r>
            <a:r>
              <a:rPr lang="en-US" sz="1600" dirty="0"/>
              <a:t> for its ground state, we would have two Hamiltonians H and H’ whose ground state densities were the same although the normalized wave functions </a:t>
            </a:r>
            <a:r>
              <a:rPr lang="el-GR" sz="1600" dirty="0"/>
              <a:t>ψ</a:t>
            </a:r>
            <a:r>
              <a:rPr lang="en-US" sz="1600" dirty="0"/>
              <a:t> and </a:t>
            </a:r>
            <a:r>
              <a:rPr lang="el-GR" sz="1600" dirty="0"/>
              <a:t>ψ</a:t>
            </a:r>
            <a:r>
              <a:rPr lang="en-US" sz="1600" dirty="0"/>
              <a:t>’ would be different.</a:t>
            </a:r>
          </a:p>
          <a:p>
            <a:pPr lvl="1"/>
            <a:r>
              <a:rPr lang="en-US" sz="1600" dirty="0"/>
              <a:t>Taking </a:t>
            </a:r>
            <a:r>
              <a:rPr lang="el-GR" sz="1600" dirty="0"/>
              <a:t>ψ</a:t>
            </a:r>
            <a:r>
              <a:rPr lang="en-US" sz="1600" dirty="0"/>
              <a:t>’ as the trial function for H problem:</a:t>
            </a:r>
          </a:p>
          <a:p>
            <a:pPr lvl="1">
              <a:buNone/>
            </a:pPr>
            <a:endParaRPr lang="en-US" sz="1600" dirty="0"/>
          </a:p>
          <a:p>
            <a:pPr lvl="1"/>
            <a:endParaRPr lang="en-US" sz="1600" dirty="0"/>
          </a:p>
          <a:p>
            <a:pPr lvl="1"/>
            <a:endParaRPr lang="en-US" sz="1600" dirty="0"/>
          </a:p>
          <a:p>
            <a:pPr lvl="1"/>
            <a:r>
              <a:rPr lang="en-US" sz="1600" dirty="0"/>
              <a:t> Taking </a:t>
            </a:r>
            <a:r>
              <a:rPr lang="el-GR" sz="1600" dirty="0"/>
              <a:t>ψ</a:t>
            </a:r>
            <a:r>
              <a:rPr lang="en-US" sz="1600" dirty="0"/>
              <a:t> as the trial function for H’ problem:</a:t>
            </a:r>
          </a:p>
          <a:p>
            <a:pPr lvl="1"/>
            <a:endParaRPr lang="en-US" sz="1600" dirty="0"/>
          </a:p>
          <a:p>
            <a:pPr lvl="1"/>
            <a:endParaRPr lang="en-US" sz="1600" dirty="0"/>
          </a:p>
          <a:p>
            <a:pPr lvl="1"/>
            <a:endParaRPr lang="en-US" sz="1600" dirty="0"/>
          </a:p>
          <a:p>
            <a:pPr lvl="1"/>
            <a:r>
              <a:rPr lang="en-US" sz="1600" dirty="0"/>
              <a:t>Adding these two inequalities: </a:t>
            </a:r>
          </a:p>
          <a:p>
            <a:pPr lvl="1"/>
            <a:r>
              <a:rPr lang="en-US" sz="1600" dirty="0"/>
              <a:t>Our initial assumption was wrong !!!</a:t>
            </a:r>
          </a:p>
          <a:p>
            <a:pPr lvl="1">
              <a:buNone/>
            </a:pPr>
            <a:endParaRPr lang="en-US" sz="1600" dirty="0"/>
          </a:p>
          <a:p>
            <a:pPr lvl="1"/>
            <a:endParaRPr lang="en-US" sz="1600" dirty="0"/>
          </a:p>
          <a:p>
            <a:pPr lvl="1"/>
            <a:endParaRPr lang="en-US" sz="1600" dirty="0"/>
          </a:p>
        </p:txBody>
      </p:sp>
      <p:sp>
        <p:nvSpPr>
          <p:cNvPr id="13" name="Title 1"/>
          <p:cNvSpPr>
            <a:spLocks noGrp="1"/>
          </p:cNvSpPr>
          <p:nvPr>
            <p:ph type="title"/>
          </p:nvPr>
        </p:nvSpPr>
        <p:spPr>
          <a:xfrm>
            <a:off x="457200" y="304800"/>
            <a:ext cx="7467600" cy="533400"/>
          </a:xfrm>
        </p:spPr>
        <p:txBody>
          <a:bodyPr>
            <a:normAutofit fontScale="90000"/>
          </a:bodyPr>
          <a:lstStyle/>
          <a:p>
            <a:r>
              <a:rPr lang="en-US" dirty="0"/>
              <a:t>Density functional theory</a:t>
            </a:r>
          </a:p>
        </p:txBody>
      </p:sp>
      <p:graphicFrame>
        <p:nvGraphicFramePr>
          <p:cNvPr id="7" name="Object 6"/>
          <p:cNvGraphicFramePr>
            <a:graphicFrameLocks noChangeAspect="1"/>
          </p:cNvGraphicFramePr>
          <p:nvPr/>
        </p:nvGraphicFramePr>
        <p:xfrm>
          <a:off x="198437" y="3952875"/>
          <a:ext cx="1401763" cy="533400"/>
        </p:xfrm>
        <a:graphic>
          <a:graphicData uri="http://schemas.openxmlformats.org/presentationml/2006/ole">
            <mc:AlternateContent xmlns:mc="http://schemas.openxmlformats.org/markup-compatibility/2006">
              <mc:Choice xmlns:v="urn:schemas-microsoft-com:vml" Requires="v">
                <p:oleObj spid="_x0000_s80152" name="Equation" r:id="rId3" imgW="914400" imgH="330200" progId="Equation.3">
                  <p:embed/>
                </p:oleObj>
              </mc:Choice>
              <mc:Fallback>
                <p:oleObj name="Equation" r:id="rId3" imgW="914400" imgH="330200" progId="Equation.3">
                  <p:embed/>
                  <p:pic>
                    <p:nvPicPr>
                      <p:cNvPr id="0" name="Picture 1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37" y="3952875"/>
                        <a:ext cx="140176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7" name="Object 5"/>
          <p:cNvGraphicFramePr>
            <a:graphicFrameLocks noChangeAspect="1"/>
          </p:cNvGraphicFramePr>
          <p:nvPr/>
        </p:nvGraphicFramePr>
        <p:xfrm>
          <a:off x="1543050" y="3962400"/>
          <a:ext cx="2743200" cy="533400"/>
        </p:xfrm>
        <a:graphic>
          <a:graphicData uri="http://schemas.openxmlformats.org/presentationml/2006/ole">
            <mc:AlternateContent xmlns:mc="http://schemas.openxmlformats.org/markup-compatibility/2006">
              <mc:Choice xmlns:v="urn:schemas-microsoft-com:vml" Requires="v">
                <p:oleObj spid="_x0000_s80153" name="Equation" r:id="rId5" imgW="1790700" imgH="330200" progId="Equation.3">
                  <p:embed/>
                </p:oleObj>
              </mc:Choice>
              <mc:Fallback>
                <p:oleObj name="Equation" r:id="rId5" imgW="1790700" imgH="330200" progId="Equation.3">
                  <p:embed/>
                  <p:pic>
                    <p:nvPicPr>
                      <p:cNvPr id="0" name="Picture 14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3050" y="3962400"/>
                        <a:ext cx="27432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8" name="Object 6"/>
          <p:cNvGraphicFramePr>
            <a:graphicFrameLocks noChangeAspect="1"/>
          </p:cNvGraphicFramePr>
          <p:nvPr/>
        </p:nvGraphicFramePr>
        <p:xfrm>
          <a:off x="4229100" y="4016375"/>
          <a:ext cx="2373313" cy="450850"/>
        </p:xfrm>
        <a:graphic>
          <a:graphicData uri="http://schemas.openxmlformats.org/presentationml/2006/ole">
            <mc:AlternateContent xmlns:mc="http://schemas.openxmlformats.org/markup-compatibility/2006">
              <mc:Choice xmlns:v="urn:schemas-microsoft-com:vml" Requires="v">
                <p:oleObj spid="_x0000_s80154" name="Equation" r:id="rId7" imgW="1549400" imgH="279400" progId="Equation.3">
                  <p:embed/>
                </p:oleObj>
              </mc:Choice>
              <mc:Fallback>
                <p:oleObj name="Equation" r:id="rId7" imgW="1549400" imgH="279400" progId="Equation.3">
                  <p:embed/>
                  <p:pic>
                    <p:nvPicPr>
                      <p:cNvPr id="0" name="Picture 1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9100" y="4016375"/>
                        <a:ext cx="2373313"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9" name="Object 7"/>
          <p:cNvGraphicFramePr>
            <a:graphicFrameLocks noChangeAspect="1"/>
          </p:cNvGraphicFramePr>
          <p:nvPr/>
        </p:nvGraphicFramePr>
        <p:xfrm>
          <a:off x="6534150" y="4025900"/>
          <a:ext cx="2606675" cy="450850"/>
        </p:xfrm>
        <a:graphic>
          <a:graphicData uri="http://schemas.openxmlformats.org/presentationml/2006/ole">
            <mc:AlternateContent xmlns:mc="http://schemas.openxmlformats.org/markup-compatibility/2006">
              <mc:Choice xmlns:v="urn:schemas-microsoft-com:vml" Requires="v">
                <p:oleObj spid="_x0000_s80155" name="Equation" r:id="rId9" imgW="1701800" imgH="279400" progId="Equation.3">
                  <p:embed/>
                </p:oleObj>
              </mc:Choice>
              <mc:Fallback>
                <p:oleObj name="Equation" r:id="rId9" imgW="1701800" imgH="279400" progId="Equation.3">
                  <p:embed/>
                  <p:pic>
                    <p:nvPicPr>
                      <p:cNvPr id="0" name="Picture 15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4150" y="4025900"/>
                        <a:ext cx="260667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80" name="Object 8"/>
          <p:cNvGraphicFramePr>
            <a:graphicFrameLocks noChangeAspect="1"/>
          </p:cNvGraphicFramePr>
          <p:nvPr/>
        </p:nvGraphicFramePr>
        <p:xfrm>
          <a:off x="200025" y="5095875"/>
          <a:ext cx="1401762" cy="533400"/>
        </p:xfrm>
        <a:graphic>
          <a:graphicData uri="http://schemas.openxmlformats.org/presentationml/2006/ole">
            <mc:AlternateContent xmlns:mc="http://schemas.openxmlformats.org/markup-compatibility/2006">
              <mc:Choice xmlns:v="urn:schemas-microsoft-com:vml" Requires="v">
                <p:oleObj spid="_x0000_s80156" name="Equation" r:id="rId11" imgW="914400" imgH="330200" progId="Equation.3">
                  <p:embed/>
                </p:oleObj>
              </mc:Choice>
              <mc:Fallback>
                <p:oleObj name="Equation" r:id="rId11" imgW="914400" imgH="330200" progId="Equation.3">
                  <p:embed/>
                  <p:pic>
                    <p:nvPicPr>
                      <p:cNvPr id="0" name="Picture 15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0025" y="5095875"/>
                        <a:ext cx="140176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81" name="Object 9"/>
          <p:cNvGraphicFramePr>
            <a:graphicFrameLocks noChangeAspect="1"/>
          </p:cNvGraphicFramePr>
          <p:nvPr/>
        </p:nvGraphicFramePr>
        <p:xfrm>
          <a:off x="1689100" y="5105400"/>
          <a:ext cx="2452688" cy="533400"/>
        </p:xfrm>
        <a:graphic>
          <a:graphicData uri="http://schemas.openxmlformats.org/presentationml/2006/ole">
            <mc:AlternateContent xmlns:mc="http://schemas.openxmlformats.org/markup-compatibility/2006">
              <mc:Choice xmlns:v="urn:schemas-microsoft-com:vml" Requires="v">
                <p:oleObj spid="_x0000_s80157" name="Equation" r:id="rId13" imgW="1600200" imgH="330200" progId="Equation.3">
                  <p:embed/>
                </p:oleObj>
              </mc:Choice>
              <mc:Fallback>
                <p:oleObj name="Equation" r:id="rId13" imgW="1600200" imgH="330200" progId="Equation.3">
                  <p:embed/>
                  <p:pic>
                    <p:nvPicPr>
                      <p:cNvPr id="0" name="Picture 1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89100" y="5105400"/>
                        <a:ext cx="24526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82" name="Object 10"/>
          <p:cNvGraphicFramePr>
            <a:graphicFrameLocks noChangeAspect="1"/>
          </p:cNvGraphicFramePr>
          <p:nvPr/>
        </p:nvGraphicFramePr>
        <p:xfrm>
          <a:off x="4268788" y="5159375"/>
          <a:ext cx="2295525" cy="450850"/>
        </p:xfrm>
        <a:graphic>
          <a:graphicData uri="http://schemas.openxmlformats.org/presentationml/2006/ole">
            <mc:AlternateContent xmlns:mc="http://schemas.openxmlformats.org/markup-compatibility/2006">
              <mc:Choice xmlns:v="urn:schemas-microsoft-com:vml" Requires="v">
                <p:oleObj spid="_x0000_s80158" name="Equation" r:id="rId15" imgW="1498600" imgH="279400" progId="Equation.3">
                  <p:embed/>
                </p:oleObj>
              </mc:Choice>
              <mc:Fallback>
                <p:oleObj name="Equation" r:id="rId15" imgW="1498600" imgH="279400" progId="Equation.3">
                  <p:embed/>
                  <p:pic>
                    <p:nvPicPr>
                      <p:cNvPr id="0" name="Picture 15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68788" y="5159375"/>
                        <a:ext cx="22955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83" name="Object 11"/>
          <p:cNvGraphicFramePr>
            <a:graphicFrameLocks noChangeAspect="1"/>
          </p:cNvGraphicFramePr>
          <p:nvPr/>
        </p:nvGraphicFramePr>
        <p:xfrm>
          <a:off x="6526213" y="5168900"/>
          <a:ext cx="2625725" cy="450850"/>
        </p:xfrm>
        <a:graphic>
          <a:graphicData uri="http://schemas.openxmlformats.org/presentationml/2006/ole">
            <mc:AlternateContent xmlns:mc="http://schemas.openxmlformats.org/markup-compatibility/2006">
              <mc:Choice xmlns:v="urn:schemas-microsoft-com:vml" Requires="v">
                <p:oleObj spid="_x0000_s80159" name="Equation" r:id="rId17" imgW="1714500" imgH="279400" progId="Equation.3">
                  <p:embed/>
                </p:oleObj>
              </mc:Choice>
              <mc:Fallback>
                <p:oleObj name="Equation" r:id="rId17" imgW="1714500" imgH="279400" progId="Equation.3">
                  <p:embed/>
                  <p:pic>
                    <p:nvPicPr>
                      <p:cNvPr id="0" name="Picture 15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526213" y="5168900"/>
                        <a:ext cx="26257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886200" y="5867400"/>
          <a:ext cx="1799166" cy="381000"/>
        </p:xfrm>
        <a:graphic>
          <a:graphicData uri="http://schemas.openxmlformats.org/presentationml/2006/ole">
            <mc:AlternateContent xmlns:mc="http://schemas.openxmlformats.org/markup-compatibility/2006">
              <mc:Choice xmlns:v="urn:schemas-microsoft-com:vml" Requires="v">
                <p:oleObj spid="_x0000_s80160" name="Equation" r:id="rId19" imgW="1079500" imgH="228600" progId="Equation.3">
                  <p:embed/>
                </p:oleObj>
              </mc:Choice>
              <mc:Fallback>
                <p:oleObj name="Equation" r:id="rId19" imgW="1079500" imgH="228600" progId="Equation.3">
                  <p:embed/>
                  <p:pic>
                    <p:nvPicPr>
                      <p:cNvPr id="0" name="Picture 15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86200" y="5867400"/>
                        <a:ext cx="1799166"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5"/>
          </p:nvPr>
        </p:nvSpPr>
        <p:spPr/>
        <p:txBody>
          <a:bodyPr/>
          <a:lstStyle/>
          <a:p>
            <a:fld id="{7B8E16AF-1FE1-4FE6-A501-9D85C31F5122}"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8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8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98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98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98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988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467600" cy="655638"/>
          </a:xfrm>
        </p:spPr>
        <p:txBody>
          <a:bodyPr/>
          <a:lstStyle/>
          <a:p>
            <a:r>
              <a:rPr lang="en-US" dirty="0"/>
              <a:t>external potential</a:t>
            </a:r>
          </a:p>
        </p:txBody>
      </p:sp>
      <p:sp>
        <p:nvSpPr>
          <p:cNvPr id="3" name="Content Placeholder 2"/>
          <p:cNvSpPr>
            <a:spLocks noGrp="1"/>
          </p:cNvSpPr>
          <p:nvPr>
            <p:ph sz="quarter" idx="1"/>
          </p:nvPr>
        </p:nvSpPr>
        <p:spPr>
          <a:xfrm>
            <a:off x="457200" y="1600200"/>
            <a:ext cx="8305800" cy="4873752"/>
          </a:xfrm>
        </p:spPr>
        <p:txBody>
          <a:bodyPr>
            <a:normAutofit/>
          </a:bodyPr>
          <a:lstStyle/>
          <a:p>
            <a:pPr algn="just"/>
            <a:r>
              <a:rPr lang="en-US" sz="2000" dirty="0"/>
              <a:t>The nuclear attraction energy part of the electronic Hamiltonian operator is called “external potential” in DFT</a:t>
            </a:r>
          </a:p>
          <a:p>
            <a:pPr algn="just">
              <a:buNone/>
            </a:pPr>
            <a:endParaRPr lang="en-US" sz="2000" dirty="0"/>
          </a:p>
          <a:p>
            <a:pPr algn="just"/>
            <a:r>
              <a:rPr lang="en-US" sz="2000" dirty="0"/>
              <a:t>“External” because due to the BO approximation we are doing a quantum calculation only on the electrons so the nuclei are “external” fixed objects which exert their Coulomb potential to the electrons </a:t>
            </a:r>
          </a:p>
          <a:p>
            <a:pPr algn="just"/>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defTabSz="762000" eaLnBrk="0" hangingPunct="0"/>
            <a:r>
              <a:rPr lang="en-GB" sz="1600" dirty="0"/>
              <a:t>We cannot have two different systems with the same ground state density.</a:t>
            </a:r>
          </a:p>
          <a:p>
            <a:pPr defTabSz="762000" eaLnBrk="0" hangingPunct="0"/>
            <a:r>
              <a:rPr lang="en-US" sz="1600" dirty="0"/>
              <a:t>    determines N, v and hence all the properties of ground state.</a:t>
            </a:r>
            <a:endParaRPr lang="en-GB" sz="1600" dirty="0"/>
          </a:p>
          <a:p>
            <a:pPr defTabSz="762000" eaLnBrk="0" hangingPunct="0"/>
            <a:r>
              <a:rPr lang="en-GB" sz="1600" dirty="0"/>
              <a:t>Importance of this: we can write </a:t>
            </a:r>
          </a:p>
          <a:p>
            <a:pPr defTabSz="762000" eaLnBrk="0" hangingPunct="0"/>
            <a:endParaRPr lang="en-GB" sz="1600" dirty="0"/>
          </a:p>
          <a:p>
            <a:pPr defTabSz="762000" eaLnBrk="0" hangingPunct="0"/>
            <a:endParaRPr lang="en-GB" sz="1600" dirty="0"/>
          </a:p>
          <a:p>
            <a:pPr defTabSz="762000" eaLnBrk="0" hangingPunct="0">
              <a:buNone/>
            </a:pPr>
            <a:r>
              <a:rPr lang="en-GB" sz="1600" dirty="0"/>
              <a:t> </a:t>
            </a:r>
          </a:p>
          <a:p>
            <a:pPr defTabSz="762000" eaLnBrk="0" hangingPunct="0">
              <a:buNone/>
            </a:pPr>
            <a:endParaRPr lang="en-GB" sz="1600" dirty="0"/>
          </a:p>
          <a:p>
            <a:pPr defTabSz="762000" eaLnBrk="0" hangingPunct="0">
              <a:buNone/>
            </a:pPr>
            <a:endParaRPr lang="en-GB" sz="1600" dirty="0"/>
          </a:p>
          <a:p>
            <a:pPr defTabSz="762000" eaLnBrk="0" hangingPunct="0">
              <a:buNone/>
            </a:pPr>
            <a:endParaRPr lang="en-GB" sz="1600" dirty="0"/>
          </a:p>
          <a:p>
            <a:pPr defTabSz="762000" eaLnBrk="0" hangingPunct="0">
              <a:buNone/>
            </a:pPr>
            <a:endParaRPr lang="en-GB" sz="1600" dirty="0"/>
          </a:p>
          <a:p>
            <a:pPr defTabSz="762000" eaLnBrk="0" hangingPunct="0">
              <a:buNone/>
            </a:pPr>
            <a:endParaRPr lang="en-GB" sz="1600" dirty="0"/>
          </a:p>
          <a:p>
            <a:endParaRPr lang="en-US" sz="1600" dirty="0"/>
          </a:p>
        </p:txBody>
      </p:sp>
      <p:graphicFrame>
        <p:nvGraphicFramePr>
          <p:cNvPr id="4" name="Object 3"/>
          <p:cNvGraphicFramePr>
            <a:graphicFrameLocks noChangeAspect="1"/>
          </p:cNvGraphicFramePr>
          <p:nvPr/>
        </p:nvGraphicFramePr>
        <p:xfrm>
          <a:off x="2362200" y="2971800"/>
          <a:ext cx="2743200" cy="350196"/>
        </p:xfrm>
        <a:graphic>
          <a:graphicData uri="http://schemas.openxmlformats.org/presentationml/2006/ole">
            <mc:AlternateContent xmlns:mc="http://schemas.openxmlformats.org/markup-compatibility/2006">
              <mc:Choice xmlns:v="urn:schemas-microsoft-com:vml" Requires="v">
                <p:oleObj spid="_x0000_s244957" name="Equation" r:id="rId3" imgW="1790700" imgH="228600" progId="Equation.3">
                  <p:embed/>
                </p:oleObj>
              </mc:Choice>
              <mc:Fallback>
                <p:oleObj name="Equation" r:id="rId3" imgW="1790700" imgH="228600" progId="Equation.3">
                  <p:embed/>
                  <p:pic>
                    <p:nvPicPr>
                      <p:cNvPr id="0" name="Picture 1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971800"/>
                        <a:ext cx="2743200" cy="350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4740" name="Object 4"/>
          <p:cNvGraphicFramePr>
            <a:graphicFrameLocks noChangeAspect="1"/>
          </p:cNvGraphicFramePr>
          <p:nvPr/>
        </p:nvGraphicFramePr>
        <p:xfrm>
          <a:off x="3838575" y="2562225"/>
          <a:ext cx="450057" cy="266700"/>
        </p:xfrm>
        <a:graphic>
          <a:graphicData uri="http://schemas.openxmlformats.org/presentationml/2006/ole">
            <mc:AlternateContent xmlns:mc="http://schemas.openxmlformats.org/markup-compatibility/2006">
              <mc:Choice xmlns:v="urn:schemas-microsoft-com:vml" Requires="v">
                <p:oleObj spid="_x0000_s244958" name="Equation" r:id="rId5" imgW="342751" imgH="203112" progId="Equation.3">
                  <p:embed/>
                </p:oleObj>
              </mc:Choice>
              <mc:Fallback>
                <p:oleObj name="Equation" r:id="rId5" imgW="342751" imgH="203112" progId="Equation.3">
                  <p:embed/>
                  <p:pic>
                    <p:nvPicPr>
                      <p:cNvPr id="0" name="Picture 1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8575" y="2562225"/>
                        <a:ext cx="450057"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4741" name="Object 5"/>
          <p:cNvGraphicFramePr>
            <a:graphicFrameLocks noChangeAspect="1"/>
          </p:cNvGraphicFramePr>
          <p:nvPr/>
        </p:nvGraphicFramePr>
        <p:xfrm>
          <a:off x="762000" y="2209800"/>
          <a:ext cx="234462" cy="254000"/>
        </p:xfrm>
        <a:graphic>
          <a:graphicData uri="http://schemas.openxmlformats.org/presentationml/2006/ole">
            <mc:AlternateContent xmlns:mc="http://schemas.openxmlformats.org/markup-compatibility/2006">
              <mc:Choice xmlns:v="urn:schemas-microsoft-com:vml" Requires="v">
                <p:oleObj spid="_x0000_s244959" name="Equation" r:id="rId7" imgW="152268" imgH="164957" progId="Equation.3">
                  <p:embed/>
                </p:oleObj>
              </mc:Choice>
              <mc:Fallback>
                <p:oleObj name="Equation" r:id="rId7" imgW="152268" imgH="164957" progId="Equation.3">
                  <p:embed/>
                  <p:pic>
                    <p:nvPicPr>
                      <p:cNvPr id="0" name="Picture 1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2209800"/>
                        <a:ext cx="234462"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4743" name="Object 21"/>
          <p:cNvGraphicFramePr>
            <a:graphicFrameLocks noChangeAspect="1"/>
          </p:cNvGraphicFramePr>
          <p:nvPr/>
        </p:nvGraphicFramePr>
        <p:xfrm>
          <a:off x="5200650" y="2911475"/>
          <a:ext cx="3562350" cy="469900"/>
        </p:xfrm>
        <a:graphic>
          <a:graphicData uri="http://schemas.openxmlformats.org/presentationml/2006/ole">
            <mc:AlternateContent xmlns:mc="http://schemas.openxmlformats.org/markup-compatibility/2006">
              <mc:Choice xmlns:v="urn:schemas-microsoft-com:vml" Requires="v">
                <p:oleObj spid="_x0000_s244960" name="Equation" r:id="rId9" imgW="2120900" imgH="279400" progId="Equation.3">
                  <p:embed/>
                </p:oleObj>
              </mc:Choice>
              <mc:Fallback>
                <p:oleObj name="Equation" r:id="rId9" imgW="2120900" imgH="279400" progId="Equation.3">
                  <p:embed/>
                  <p:pic>
                    <p:nvPicPr>
                      <p:cNvPr id="0" name="Picture 1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00650" y="2911475"/>
                        <a:ext cx="3562350" cy="469900"/>
                      </a:xfrm>
                      <a:prstGeom prst="rect">
                        <a:avLst/>
                      </a:prstGeom>
                      <a:noFill/>
                      <a:extLst>
                        <a:ext uri="{909E8E84-426E-40DD-AFC4-6F175D3DCCD1}">
                          <a14:hiddenFill xmlns:a14="http://schemas.microsoft.com/office/drawing/2010/main">
                            <a:solidFill>
                              <a:schemeClr val="tx1"/>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579937" y="3505200"/>
          <a:ext cx="4211638" cy="381000"/>
        </p:xfrm>
        <a:graphic>
          <a:graphicData uri="http://schemas.openxmlformats.org/presentationml/2006/ole">
            <mc:AlternateContent xmlns:mc="http://schemas.openxmlformats.org/markup-compatibility/2006">
              <mc:Choice xmlns:v="urn:schemas-microsoft-com:vml" Requires="v">
                <p:oleObj spid="_x0000_s244961" name="Equation" r:id="rId11" imgW="2527300" imgH="228600" progId="Equation.3">
                  <p:embed/>
                </p:oleObj>
              </mc:Choice>
              <mc:Fallback>
                <p:oleObj name="Equation" r:id="rId11" imgW="2527300" imgH="228600" progId="Equation.3">
                  <p:embed/>
                  <p:pic>
                    <p:nvPicPr>
                      <p:cNvPr id="0" name="Picture 1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9937" y="3505200"/>
                        <a:ext cx="421163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2181224" y="4038600"/>
          <a:ext cx="6677026" cy="420688"/>
        </p:xfrm>
        <a:graphic>
          <a:graphicData uri="http://schemas.openxmlformats.org/presentationml/2006/ole">
            <mc:AlternateContent xmlns:mc="http://schemas.openxmlformats.org/markup-compatibility/2006">
              <mc:Choice xmlns:v="urn:schemas-microsoft-com:vml" Requires="v">
                <p:oleObj spid="_x0000_s244962" name="Equation" r:id="rId13" imgW="3632200" imgH="228600" progId="Equation.3">
                  <p:embed/>
                </p:oleObj>
              </mc:Choice>
              <mc:Fallback>
                <p:oleObj name="Equation" r:id="rId13" imgW="3632200" imgH="228600" progId="Equation.3">
                  <p:embed/>
                  <p:pic>
                    <p:nvPicPr>
                      <p:cNvPr id="0" name="Picture 1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81224" y="4038600"/>
                        <a:ext cx="6677026"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30163" y="4800600"/>
          <a:ext cx="9083675" cy="812800"/>
        </p:xfrm>
        <a:graphic>
          <a:graphicData uri="http://schemas.openxmlformats.org/presentationml/2006/ole">
            <mc:AlternateContent xmlns:mc="http://schemas.openxmlformats.org/markup-compatibility/2006">
              <mc:Choice xmlns:v="urn:schemas-microsoft-com:vml" Requires="v">
                <p:oleObj spid="_x0000_s244963" name="Equation" r:id="rId15" imgW="4826000" imgH="431800" progId="Equation.3">
                  <p:embed/>
                </p:oleObj>
              </mc:Choice>
              <mc:Fallback>
                <p:oleObj name="Equation" r:id="rId15" imgW="4826000" imgH="431800" progId="Equation.3">
                  <p:embed/>
                  <p:pic>
                    <p:nvPicPr>
                      <p:cNvPr id="0" name="Picture 1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163" y="4800600"/>
                        <a:ext cx="9083675"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13"/>
          <p:cNvSpPr>
            <a:spLocks noGrp="1"/>
          </p:cNvSpPr>
          <p:nvPr>
            <p:ph type="sldNum" sz="quarter" idx="15"/>
          </p:nvPr>
        </p:nvSpPr>
        <p:spPr/>
        <p:txBody>
          <a:bodyPr/>
          <a:lstStyle/>
          <a:p>
            <a:fld id="{7B8E16AF-1FE1-4FE6-A501-9D85C31F5122}" type="slidenum">
              <a:rPr lang="en-US" smtClean="0"/>
              <a:pPr/>
              <a:t>32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7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47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47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txBox="1">
            <a:spLocks noGrp="1"/>
          </p:cNvSpPr>
          <p:nvPr>
            <p:ph sz="quarter" idx="1"/>
          </p:nvPr>
        </p:nvSpPr>
        <p:spPr>
          <a:xfrm>
            <a:off x="533400" y="1066800"/>
            <a:ext cx="7467600" cy="969496"/>
          </a:xfrm>
          <a:prstGeom prst="rect">
            <a:avLst/>
          </a:prstGeom>
          <a:noFill/>
        </p:spPr>
        <p:txBody>
          <a:bodyPr wrap="square" rtlCol="0">
            <a:spAutoFit/>
          </a:bodyPr>
          <a:lstStyle/>
          <a:p>
            <a:r>
              <a:rPr lang="en-US" sz="2000" dirty="0"/>
              <a:t>Second </a:t>
            </a:r>
            <a:r>
              <a:rPr lang="en-US" sz="2000" dirty="0" err="1"/>
              <a:t>Hohenberg</a:t>
            </a:r>
            <a:r>
              <a:rPr lang="en-US" sz="2000" dirty="0"/>
              <a:t>-Kohn theorem:</a:t>
            </a:r>
          </a:p>
          <a:p>
            <a:pPr marL="708660" lvl="2" indent="-342900">
              <a:spcBef>
                <a:spcPts val="600"/>
              </a:spcBef>
              <a:buSzPct val="70000"/>
              <a:buNone/>
            </a:pPr>
            <a:r>
              <a:rPr lang="en-US" sz="1600" dirty="0"/>
              <a:t>2.	The ground state energy can be obtained </a:t>
            </a:r>
            <a:r>
              <a:rPr lang="en-US" sz="1600" dirty="0" err="1"/>
              <a:t>variationally</a:t>
            </a:r>
            <a:r>
              <a:rPr lang="en-US" sz="1600" dirty="0"/>
              <a:t> i.e. the density that minimizes the total energy is the exact ground state density.</a:t>
            </a:r>
          </a:p>
        </p:txBody>
      </p:sp>
      <p:sp>
        <p:nvSpPr>
          <p:cNvPr id="7" name="Title 1"/>
          <p:cNvSpPr>
            <a:spLocks noGrp="1"/>
          </p:cNvSpPr>
          <p:nvPr>
            <p:ph type="title"/>
          </p:nvPr>
        </p:nvSpPr>
        <p:spPr>
          <a:xfrm>
            <a:off x="457200" y="304800"/>
            <a:ext cx="7467600" cy="533400"/>
          </a:xfrm>
        </p:spPr>
        <p:txBody>
          <a:bodyPr>
            <a:normAutofit fontScale="90000"/>
          </a:bodyPr>
          <a:lstStyle/>
          <a:p>
            <a:r>
              <a:rPr lang="en-US" dirty="0"/>
              <a:t>Density functional theory</a:t>
            </a:r>
          </a:p>
        </p:txBody>
      </p:sp>
      <p:graphicFrame>
        <p:nvGraphicFramePr>
          <p:cNvPr id="8" name="Object 7"/>
          <p:cNvGraphicFramePr>
            <a:graphicFrameLocks noChangeAspect="1"/>
          </p:cNvGraphicFramePr>
          <p:nvPr/>
        </p:nvGraphicFramePr>
        <p:xfrm>
          <a:off x="1219200" y="2039816"/>
          <a:ext cx="6172200" cy="474784"/>
        </p:xfrm>
        <a:graphic>
          <a:graphicData uri="http://schemas.openxmlformats.org/presentationml/2006/ole">
            <mc:AlternateContent xmlns:mc="http://schemas.openxmlformats.org/markup-compatibility/2006">
              <mc:Choice xmlns:v="urn:schemas-microsoft-com:vml" Requires="v">
                <p:oleObj spid="_x0000_s246069" name="Equation" r:id="rId3" imgW="3632200" imgH="279400" progId="Equation.3">
                  <p:embed/>
                </p:oleObj>
              </mc:Choice>
              <mc:Fallback>
                <p:oleObj name="Equation" r:id="rId3" imgW="3632200" imgH="279400" progId="Equation.3">
                  <p:embed/>
                  <p:pic>
                    <p:nvPicPr>
                      <p:cNvPr id="0" name="Picture 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039816"/>
                        <a:ext cx="6172200" cy="474784"/>
                      </a:xfrm>
                      <a:prstGeom prst="rect">
                        <a:avLst/>
                      </a:prstGeom>
                      <a:solidFill>
                        <a:srgbClr val="C0C0C0"/>
                      </a:solidFill>
                    </p:spPr>
                  </p:pic>
                </p:oleObj>
              </mc:Fallback>
            </mc:AlternateContent>
          </a:graphicData>
        </a:graphic>
      </p:graphicFrame>
      <p:grpSp>
        <p:nvGrpSpPr>
          <p:cNvPr id="16" name="Group 15"/>
          <p:cNvGrpSpPr/>
          <p:nvPr/>
        </p:nvGrpSpPr>
        <p:grpSpPr>
          <a:xfrm>
            <a:off x="457200" y="2667000"/>
            <a:ext cx="7620000" cy="707886"/>
            <a:chOff x="152400" y="3048000"/>
            <a:chExt cx="7427232" cy="707886"/>
          </a:xfrm>
        </p:grpSpPr>
        <p:sp>
          <p:nvSpPr>
            <p:cNvPr id="10" name="TextBox 9"/>
            <p:cNvSpPr txBox="1"/>
            <p:nvPr/>
          </p:nvSpPr>
          <p:spPr>
            <a:xfrm>
              <a:off x="152400" y="3048000"/>
              <a:ext cx="7427232" cy="707886"/>
            </a:xfrm>
            <a:prstGeom prst="rect">
              <a:avLst/>
            </a:prstGeom>
            <a:noFill/>
          </p:spPr>
          <p:txBody>
            <a:bodyPr wrap="square" rtlCol="0">
              <a:spAutoFit/>
            </a:bodyPr>
            <a:lstStyle/>
            <a:p>
              <a:pPr lvl="1"/>
              <a:r>
                <a:rPr lang="en-US" sz="2000" i="1" dirty="0"/>
                <a:t>The previous theorem assures that     determines it own   , Hamiltonian    , and wave function    .  </a:t>
              </a:r>
            </a:p>
          </p:txBody>
        </p:sp>
        <p:graphicFrame>
          <p:nvGraphicFramePr>
            <p:cNvPr id="11" name="Object 10"/>
            <p:cNvGraphicFramePr>
              <a:graphicFrameLocks noChangeAspect="1"/>
            </p:cNvGraphicFramePr>
            <p:nvPr/>
          </p:nvGraphicFramePr>
          <p:xfrm>
            <a:off x="4655159" y="3070086"/>
            <a:ext cx="228600" cy="304800"/>
          </p:xfrm>
          <a:graphic>
            <a:graphicData uri="http://schemas.openxmlformats.org/presentationml/2006/ole">
              <mc:AlternateContent xmlns:mc="http://schemas.openxmlformats.org/markup-compatibility/2006">
                <mc:Choice xmlns:v="urn:schemas-microsoft-com:vml" Requires="v">
                  <p:oleObj spid="_x0000_s246070" name="Equation" r:id="rId5" imgW="152268" imgH="203024" progId="Equation.3">
                    <p:embed/>
                  </p:oleObj>
                </mc:Choice>
                <mc:Fallback>
                  <p:oleObj name="Equation" r:id="rId5" imgW="152268" imgH="203024" progId="Equation.3">
                    <p:embed/>
                    <p:pic>
                      <p:nvPicPr>
                        <p:cNvPr id="0" name="Picture 1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5159" y="3070086"/>
                          <a:ext cx="2286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925271" y="3070086"/>
            <a:ext cx="264432" cy="336550"/>
          </p:xfrm>
          <a:graphic>
            <a:graphicData uri="http://schemas.openxmlformats.org/presentationml/2006/ole">
              <mc:AlternateContent xmlns:mc="http://schemas.openxmlformats.org/markup-compatibility/2006">
                <mc:Choice xmlns:v="urn:schemas-microsoft-com:vml" Requires="v">
                  <p:oleObj spid="_x0000_s246071" name="Equation" r:id="rId7" imgW="139579" imgH="177646" progId="Equation.3">
                    <p:embed/>
                  </p:oleObj>
                </mc:Choice>
                <mc:Fallback>
                  <p:oleObj name="Equation" r:id="rId7" imgW="139579" imgH="177646" progId="Equation.3">
                    <p:embed/>
                    <p:pic>
                      <p:nvPicPr>
                        <p:cNvPr id="0" name="Picture 16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271" y="3070086"/>
                          <a:ext cx="264432"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2185605" y="3374886"/>
            <a:ext cx="293077" cy="304800"/>
          </p:xfrm>
          <a:graphic>
            <a:graphicData uri="http://schemas.openxmlformats.org/presentationml/2006/ole">
              <mc:AlternateContent xmlns:mc="http://schemas.openxmlformats.org/markup-compatibility/2006">
                <mc:Choice xmlns:v="urn:schemas-microsoft-com:vml" Requires="v">
                  <p:oleObj spid="_x0000_s246072" name="Equation" r:id="rId9" imgW="177569" imgH="202936" progId="Equation.3">
                    <p:embed/>
                  </p:oleObj>
                </mc:Choice>
                <mc:Fallback>
                  <p:oleObj name="Equation" r:id="rId9" imgW="177569" imgH="202936" progId="Equation.3">
                    <p:embed/>
                    <p:pic>
                      <p:nvPicPr>
                        <p:cNvPr id="0" name="Picture 1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5605" y="3374886"/>
                          <a:ext cx="293077"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4697639" y="3371850"/>
            <a:ext cx="247650" cy="330200"/>
          </p:xfrm>
          <a:graphic>
            <a:graphicData uri="http://schemas.openxmlformats.org/presentationml/2006/ole">
              <mc:AlternateContent xmlns:mc="http://schemas.openxmlformats.org/markup-compatibility/2006">
                <mc:Choice xmlns:v="urn:schemas-microsoft-com:vml" Requires="v">
                  <p:oleObj spid="_x0000_s246073" name="Equation" r:id="rId11" imgW="152268" imgH="203024" progId="Equation.3">
                    <p:embed/>
                  </p:oleObj>
                </mc:Choice>
                <mc:Fallback>
                  <p:oleObj name="Equation" r:id="rId11" imgW="152268" imgH="203024" progId="Equation.3">
                    <p:embed/>
                    <p:pic>
                      <p:nvPicPr>
                        <p:cNvPr id="0" name="Picture 1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97639" y="3371850"/>
                          <a:ext cx="24765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20"/>
          <p:cNvGrpSpPr/>
          <p:nvPr/>
        </p:nvGrpSpPr>
        <p:grpSpPr>
          <a:xfrm>
            <a:off x="914400" y="3429000"/>
            <a:ext cx="7019870" cy="707886"/>
            <a:chOff x="914400" y="4191000"/>
            <a:chExt cx="7019870" cy="707886"/>
          </a:xfrm>
        </p:grpSpPr>
        <p:sp>
          <p:nvSpPr>
            <p:cNvPr id="18" name="TextBox 17"/>
            <p:cNvSpPr txBox="1"/>
            <p:nvPr/>
          </p:nvSpPr>
          <p:spPr>
            <a:xfrm>
              <a:off x="914400" y="4191000"/>
              <a:ext cx="7019870" cy="707886"/>
            </a:xfrm>
            <a:prstGeom prst="rect">
              <a:avLst/>
            </a:prstGeom>
            <a:noFill/>
          </p:spPr>
          <p:txBody>
            <a:bodyPr wrap="none" rtlCol="0">
              <a:spAutoFit/>
            </a:bodyPr>
            <a:lstStyle/>
            <a:p>
              <a:r>
                <a:rPr lang="en-US" sz="2000" i="1" dirty="0"/>
                <a:t>Let us take this    as a trial wave function for the problem </a:t>
              </a:r>
            </a:p>
            <a:p>
              <a:r>
                <a:rPr lang="en-US" sz="2000" i="1" dirty="0"/>
                <a:t>of interest having external potential v.</a:t>
              </a:r>
            </a:p>
          </p:txBody>
        </p:sp>
        <p:graphicFrame>
          <p:nvGraphicFramePr>
            <p:cNvPr id="19" name="Object 18"/>
            <p:cNvGraphicFramePr>
              <a:graphicFrameLocks noChangeAspect="1"/>
            </p:cNvGraphicFramePr>
            <p:nvPr/>
          </p:nvGraphicFramePr>
          <p:xfrm>
            <a:off x="2828925" y="4238625"/>
            <a:ext cx="228600" cy="304800"/>
          </p:xfrm>
          <a:graphic>
            <a:graphicData uri="http://schemas.openxmlformats.org/presentationml/2006/ole">
              <mc:AlternateContent xmlns:mc="http://schemas.openxmlformats.org/markup-compatibility/2006">
                <mc:Choice xmlns:v="urn:schemas-microsoft-com:vml" Requires="v">
                  <p:oleObj spid="_x0000_s246074" name="Equation" r:id="rId13" imgW="152268" imgH="203024" progId="Equation.3">
                    <p:embed/>
                  </p:oleObj>
                </mc:Choice>
                <mc:Fallback>
                  <p:oleObj name="Equation" r:id="rId13" imgW="152268" imgH="203024" progId="Equation.3">
                    <p:embed/>
                    <p:pic>
                      <p:nvPicPr>
                        <p:cNvPr id="0" name="Picture 16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28925" y="4238625"/>
                          <a:ext cx="2286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3" name="TextBox 22"/>
          <p:cNvSpPr txBox="1"/>
          <p:nvPr/>
        </p:nvSpPr>
        <p:spPr>
          <a:xfrm>
            <a:off x="304800" y="4191000"/>
            <a:ext cx="4685898" cy="400110"/>
          </a:xfrm>
          <a:prstGeom prst="rect">
            <a:avLst/>
          </a:prstGeom>
          <a:noFill/>
        </p:spPr>
        <p:txBody>
          <a:bodyPr wrap="none" rtlCol="0">
            <a:spAutoFit/>
          </a:bodyPr>
          <a:lstStyle/>
          <a:p>
            <a:r>
              <a:rPr lang="en-US" sz="2000" i="1" dirty="0"/>
              <a:t>The </a:t>
            </a:r>
            <a:r>
              <a:rPr lang="en-US" sz="2000" i="1" dirty="0" err="1"/>
              <a:t>variational</a:t>
            </a:r>
            <a:r>
              <a:rPr lang="en-US" sz="2000" i="1" dirty="0"/>
              <a:t> principle asserts that:</a:t>
            </a:r>
          </a:p>
        </p:txBody>
      </p:sp>
      <p:graphicFrame>
        <p:nvGraphicFramePr>
          <p:cNvPr id="24" name="Object 23"/>
          <p:cNvGraphicFramePr>
            <a:graphicFrameLocks noChangeAspect="1"/>
          </p:cNvGraphicFramePr>
          <p:nvPr/>
        </p:nvGraphicFramePr>
        <p:xfrm>
          <a:off x="4876800" y="4191000"/>
          <a:ext cx="2362201" cy="482600"/>
        </p:xfrm>
        <a:graphic>
          <a:graphicData uri="http://schemas.openxmlformats.org/presentationml/2006/ole">
            <mc:AlternateContent xmlns:mc="http://schemas.openxmlformats.org/markup-compatibility/2006">
              <mc:Choice xmlns:v="urn:schemas-microsoft-com:vml" Requires="v">
                <p:oleObj spid="_x0000_s246075" name="Equation" r:id="rId15" imgW="1358900" imgH="330200" progId="Equation.3">
                  <p:embed/>
                </p:oleObj>
              </mc:Choice>
              <mc:Fallback>
                <p:oleObj name="Equation" r:id="rId15" imgW="1358900" imgH="330200" progId="Equation.3">
                  <p:embed/>
                  <p:pic>
                    <p:nvPicPr>
                      <p:cNvPr id="0" name="Picture 16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4191000"/>
                        <a:ext cx="2362201"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770" name="Object 10"/>
          <p:cNvGraphicFramePr>
            <a:graphicFrameLocks noChangeAspect="1"/>
          </p:cNvGraphicFramePr>
          <p:nvPr/>
        </p:nvGraphicFramePr>
        <p:xfrm>
          <a:off x="3686175" y="4699000"/>
          <a:ext cx="4922838" cy="482600"/>
        </p:xfrm>
        <a:graphic>
          <a:graphicData uri="http://schemas.openxmlformats.org/presentationml/2006/ole">
            <mc:AlternateContent xmlns:mc="http://schemas.openxmlformats.org/markup-compatibility/2006">
              <mc:Choice xmlns:v="urn:schemas-microsoft-com:vml" Requires="v">
                <p:oleObj spid="_x0000_s246076" name="Equation" r:id="rId17" imgW="2832100" imgH="330200" progId="Equation.3">
                  <p:embed/>
                </p:oleObj>
              </mc:Choice>
              <mc:Fallback>
                <p:oleObj name="Equation" r:id="rId17" imgW="2832100" imgH="330200" progId="Equation.3">
                  <p:embed/>
                  <p:pic>
                    <p:nvPicPr>
                      <p:cNvPr id="0" name="Picture 17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86175" y="4699000"/>
                        <a:ext cx="4922838"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771" name="Object 11"/>
          <p:cNvGraphicFramePr>
            <a:graphicFrameLocks noChangeAspect="1"/>
          </p:cNvGraphicFramePr>
          <p:nvPr/>
        </p:nvGraphicFramePr>
        <p:xfrm>
          <a:off x="3152775" y="5230813"/>
          <a:ext cx="5783262" cy="407987"/>
        </p:xfrm>
        <a:graphic>
          <a:graphicData uri="http://schemas.openxmlformats.org/presentationml/2006/ole">
            <mc:AlternateContent xmlns:mc="http://schemas.openxmlformats.org/markup-compatibility/2006">
              <mc:Choice xmlns:v="urn:schemas-microsoft-com:vml" Requires="v">
                <p:oleObj spid="_x0000_s246077" name="Equation" r:id="rId19" imgW="3327400" imgH="279400" progId="Equation.3">
                  <p:embed/>
                </p:oleObj>
              </mc:Choice>
              <mc:Fallback>
                <p:oleObj name="Equation" r:id="rId19" imgW="3327400" imgH="279400" progId="Equation.3">
                  <p:embed/>
                  <p:pic>
                    <p:nvPicPr>
                      <p:cNvPr id="0" name="Picture 17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52775" y="5230813"/>
                        <a:ext cx="5783262" cy="407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772" name="Object 12"/>
          <p:cNvGraphicFramePr>
            <a:graphicFrameLocks noChangeAspect="1"/>
          </p:cNvGraphicFramePr>
          <p:nvPr/>
        </p:nvGraphicFramePr>
        <p:xfrm>
          <a:off x="4800600" y="5791200"/>
          <a:ext cx="2396671" cy="381000"/>
        </p:xfrm>
        <a:graphic>
          <a:graphicData uri="http://schemas.openxmlformats.org/presentationml/2006/ole">
            <mc:AlternateContent xmlns:mc="http://schemas.openxmlformats.org/markup-compatibility/2006">
              <mc:Choice xmlns:v="urn:schemas-microsoft-com:vml" Requires="v">
                <p:oleObj spid="_x0000_s246078" name="Equation" r:id="rId21" imgW="1206500" imgH="228600" progId="Equation.3">
                  <p:embed/>
                </p:oleObj>
              </mc:Choice>
              <mc:Fallback>
                <p:oleObj name="Equation" r:id="rId21" imgW="1206500" imgH="228600" progId="Equation.3">
                  <p:embed/>
                  <p:pic>
                    <p:nvPicPr>
                      <p:cNvPr id="0" name="Picture 17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00600" y="5791200"/>
                        <a:ext cx="2396671" cy="381000"/>
                      </a:xfrm>
                      <a:prstGeom prst="rect">
                        <a:avLst/>
                      </a:prstGeom>
                      <a:solidFill>
                        <a:srgbClr val="FFCC99"/>
                      </a:solidFill>
                    </p:spPr>
                  </p:pic>
                </p:oleObj>
              </mc:Fallback>
            </mc:AlternateContent>
          </a:graphicData>
        </a:graphic>
      </p:graphicFrame>
      <p:sp>
        <p:nvSpPr>
          <p:cNvPr id="20" name="Slide Number Placeholder 19"/>
          <p:cNvSpPr>
            <a:spLocks noGrp="1"/>
          </p:cNvSpPr>
          <p:nvPr>
            <p:ph type="sldNum" sz="quarter" idx="15"/>
          </p:nvPr>
        </p:nvSpPr>
        <p:spPr/>
        <p:txBody>
          <a:bodyPr/>
          <a:lstStyle/>
          <a:p>
            <a:fld id="{7B8E16AF-1FE1-4FE6-A501-9D85C31F5122}" type="slidenum">
              <a:rPr lang="en-US" smtClean="0"/>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57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57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5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6834" name="Object 2"/>
          <p:cNvGraphicFramePr>
            <a:graphicFrameLocks noChangeAspect="1"/>
          </p:cNvGraphicFramePr>
          <p:nvPr/>
        </p:nvGraphicFramePr>
        <p:xfrm>
          <a:off x="2819400" y="1295400"/>
          <a:ext cx="2397125" cy="381000"/>
        </p:xfrm>
        <a:graphic>
          <a:graphicData uri="http://schemas.openxmlformats.org/presentationml/2006/ole">
            <mc:AlternateContent xmlns:mc="http://schemas.openxmlformats.org/markup-compatibility/2006">
              <mc:Choice xmlns:v="urn:schemas-microsoft-com:vml" Requires="v">
                <p:oleObj spid="_x0000_s376964" name="Equation" r:id="rId3" imgW="1206500" imgH="228600" progId="Equation.3">
                  <p:embed/>
                </p:oleObj>
              </mc:Choice>
              <mc:Fallback>
                <p:oleObj name="Equation" r:id="rId3" imgW="1206500" imgH="228600" progId="Equation.3">
                  <p:embed/>
                  <p:pic>
                    <p:nvPicPr>
                      <p:cNvPr id="0"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295400"/>
                        <a:ext cx="2397125" cy="381000"/>
                      </a:xfrm>
                      <a:prstGeom prst="rect">
                        <a:avLst/>
                      </a:prstGeom>
                      <a:solidFill>
                        <a:srgbClr val="FFCC99"/>
                      </a:solidFill>
                    </p:spPr>
                  </p:pic>
                </p:oleObj>
              </mc:Fallback>
            </mc:AlternateContent>
          </a:graphicData>
        </a:graphic>
      </p:graphicFrame>
      <p:sp>
        <p:nvSpPr>
          <p:cNvPr id="5" name="Title 1"/>
          <p:cNvSpPr>
            <a:spLocks noGrp="1"/>
          </p:cNvSpPr>
          <p:nvPr>
            <p:ph type="title"/>
          </p:nvPr>
        </p:nvSpPr>
        <p:spPr>
          <a:xfrm>
            <a:off x="457200" y="304800"/>
            <a:ext cx="7467600" cy="533400"/>
          </a:xfrm>
        </p:spPr>
        <p:txBody>
          <a:bodyPr>
            <a:normAutofit fontScale="90000"/>
          </a:bodyPr>
          <a:lstStyle/>
          <a:p>
            <a:r>
              <a:rPr lang="en-US" dirty="0"/>
              <a:t>Density functional theory</a:t>
            </a:r>
          </a:p>
        </p:txBody>
      </p:sp>
      <p:sp>
        <p:nvSpPr>
          <p:cNvPr id="6" name="TextBox 5"/>
          <p:cNvSpPr txBox="1"/>
          <p:nvPr/>
        </p:nvSpPr>
        <p:spPr>
          <a:xfrm>
            <a:off x="381000" y="2057400"/>
            <a:ext cx="8382000" cy="646331"/>
          </a:xfrm>
          <a:prstGeom prst="rect">
            <a:avLst/>
          </a:prstGeom>
          <a:noFill/>
        </p:spPr>
        <p:txBody>
          <a:bodyPr wrap="square" rtlCol="0">
            <a:spAutoFit/>
          </a:bodyPr>
          <a:lstStyle/>
          <a:p>
            <a:r>
              <a:rPr lang="en-US" i="1" dirty="0"/>
              <a:t>Assuming differentiability of E[</a:t>
            </a:r>
            <a:r>
              <a:rPr lang="el-GR" i="1" dirty="0"/>
              <a:t>ρ</a:t>
            </a:r>
            <a:r>
              <a:rPr lang="en-US" i="1" dirty="0"/>
              <a:t>] the </a:t>
            </a:r>
            <a:r>
              <a:rPr lang="en-US" i="1" dirty="0" err="1"/>
              <a:t>variational</a:t>
            </a:r>
            <a:r>
              <a:rPr lang="en-US" i="1" dirty="0"/>
              <a:t> principle requires that the ground state density satisfies the stationary principle-</a:t>
            </a:r>
          </a:p>
        </p:txBody>
      </p:sp>
      <p:graphicFrame>
        <p:nvGraphicFramePr>
          <p:cNvPr id="7" name="Object 6"/>
          <p:cNvGraphicFramePr>
            <a:graphicFrameLocks noChangeAspect="1"/>
          </p:cNvGraphicFramePr>
          <p:nvPr/>
        </p:nvGraphicFramePr>
        <p:xfrm>
          <a:off x="2438400" y="2895601"/>
          <a:ext cx="3124200" cy="477326"/>
        </p:xfrm>
        <a:graphic>
          <a:graphicData uri="http://schemas.openxmlformats.org/presentationml/2006/ole">
            <mc:AlternateContent xmlns:mc="http://schemas.openxmlformats.org/markup-compatibility/2006">
              <mc:Choice xmlns:v="urn:schemas-microsoft-com:vml" Requires="v">
                <p:oleObj spid="_x0000_s376965" name="Equation" r:id="rId5" imgW="1828800" imgH="279400" progId="Equation.3">
                  <p:embed/>
                </p:oleObj>
              </mc:Choice>
              <mc:Fallback>
                <p:oleObj name="Equation" r:id="rId5" imgW="1828800" imgH="279400" progId="Equation.3">
                  <p:embed/>
                  <p:pic>
                    <p:nvPicPr>
                      <p:cNvPr id="0" name="Picture 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895601"/>
                        <a:ext cx="3124200" cy="4773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90550" y="3533775"/>
            <a:ext cx="4634602" cy="369332"/>
          </a:xfrm>
          <a:prstGeom prst="rect">
            <a:avLst/>
          </a:prstGeom>
          <a:noFill/>
        </p:spPr>
        <p:txBody>
          <a:bodyPr wrap="none" rtlCol="0">
            <a:spAutoFit/>
          </a:bodyPr>
          <a:lstStyle/>
          <a:p>
            <a:r>
              <a:rPr lang="en-US" i="1" dirty="0"/>
              <a:t>Which gives the Euler-Lagrange equation</a:t>
            </a:r>
          </a:p>
        </p:txBody>
      </p:sp>
      <p:graphicFrame>
        <p:nvGraphicFramePr>
          <p:cNvPr id="9" name="Object 8"/>
          <p:cNvGraphicFramePr>
            <a:graphicFrameLocks noChangeAspect="1"/>
          </p:cNvGraphicFramePr>
          <p:nvPr/>
        </p:nvGraphicFramePr>
        <p:xfrm>
          <a:off x="5257800" y="3352800"/>
          <a:ext cx="3163453" cy="762000"/>
        </p:xfrm>
        <a:graphic>
          <a:graphicData uri="http://schemas.openxmlformats.org/presentationml/2006/ole">
            <mc:AlternateContent xmlns:mc="http://schemas.openxmlformats.org/markup-compatibility/2006">
              <mc:Choice xmlns:v="urn:schemas-microsoft-com:vml" Requires="v">
                <p:oleObj spid="_x0000_s376966" name="Equation" r:id="rId7" imgW="1739900" imgH="419100" progId="Equation.3">
                  <p:embed/>
                </p:oleObj>
              </mc:Choice>
              <mc:Fallback>
                <p:oleObj name="Equation" r:id="rId7" imgW="1739900" imgH="419100" progId="Equation.3">
                  <p:embed/>
                  <p:pic>
                    <p:nvPicPr>
                      <p:cNvPr id="0"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3352800"/>
                        <a:ext cx="316345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52400" y="4419600"/>
            <a:ext cx="7192995" cy="369332"/>
          </a:xfrm>
          <a:prstGeom prst="rect">
            <a:avLst/>
          </a:prstGeom>
          <a:noFill/>
        </p:spPr>
        <p:txBody>
          <a:bodyPr wrap="none" rtlCol="0">
            <a:spAutoFit/>
          </a:bodyPr>
          <a:lstStyle/>
          <a:p>
            <a:r>
              <a:rPr lang="en-US" i="1" dirty="0"/>
              <a:t>where </a:t>
            </a:r>
            <a:r>
              <a:rPr lang="el-GR" i="1" dirty="0"/>
              <a:t>μ</a:t>
            </a:r>
            <a:r>
              <a:rPr lang="en-US" i="1" dirty="0"/>
              <a:t> is the Lagrange multiplier associated with the constraint</a:t>
            </a:r>
          </a:p>
        </p:txBody>
      </p:sp>
      <p:graphicFrame>
        <p:nvGraphicFramePr>
          <p:cNvPr id="376837" name="Object 5"/>
          <p:cNvGraphicFramePr>
            <a:graphicFrameLocks noChangeAspect="1"/>
          </p:cNvGraphicFramePr>
          <p:nvPr/>
        </p:nvGraphicFramePr>
        <p:xfrm>
          <a:off x="7162800" y="4352925"/>
          <a:ext cx="1682750" cy="474663"/>
        </p:xfrm>
        <a:graphic>
          <a:graphicData uri="http://schemas.openxmlformats.org/presentationml/2006/ole">
            <mc:AlternateContent xmlns:mc="http://schemas.openxmlformats.org/markup-compatibility/2006">
              <mc:Choice xmlns:v="urn:schemas-microsoft-com:vml" Requires="v">
                <p:oleObj spid="_x0000_s376967" name="Equation" r:id="rId9" imgW="990170" imgH="279279" progId="Equation.3">
                  <p:embed/>
                </p:oleObj>
              </mc:Choice>
              <mc:Fallback>
                <p:oleObj name="Equation" r:id="rId9" imgW="990170" imgH="279279" progId="Equation.3">
                  <p:embed/>
                  <p:pic>
                    <p:nvPicPr>
                      <p:cNvPr id="0" name="Picture 7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352925"/>
                        <a:ext cx="1682750" cy="474663"/>
                      </a:xfrm>
                      <a:prstGeom prst="rect">
                        <a:avLst/>
                      </a:prstGeom>
                      <a:noFill/>
                      <a:extLst>
                        <a:ext uri="{909E8E84-426E-40DD-AFC4-6F175D3DCCD1}">
                          <a14:hiddenFill xmlns:a14="http://schemas.microsoft.com/office/drawing/2010/main">
                            <a:solidFill>
                              <a:srgbClr val="C0C0C0"/>
                            </a:solidFill>
                          </a14:hiddenFill>
                        </a:ext>
                      </a:extLst>
                    </p:spPr>
                  </p:pic>
                </p:oleObj>
              </mc:Fallback>
            </mc:AlternateContent>
          </a:graphicData>
        </a:graphic>
      </p:graphicFrame>
      <p:sp>
        <p:nvSpPr>
          <p:cNvPr id="11" name="Slide Number Placeholder 10"/>
          <p:cNvSpPr>
            <a:spLocks noGrp="1"/>
          </p:cNvSpPr>
          <p:nvPr>
            <p:ph type="sldNum" sz="quarter" idx="15"/>
          </p:nvPr>
        </p:nvSpPr>
        <p:spPr/>
        <p:txBody>
          <a:bodyPr/>
          <a:lstStyle/>
          <a:p>
            <a:fld id="{7B8E16AF-1FE1-4FE6-A501-9D85C31F5122}" type="slidenum">
              <a:rPr lang="en-US" smtClean="0"/>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6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6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sz="quarter" idx="1"/>
          </p:nvPr>
        </p:nvSpPr>
        <p:spPr>
          <a:xfrm>
            <a:off x="533400" y="990600"/>
            <a:ext cx="7467600" cy="914400"/>
          </a:xfrm>
        </p:spPr>
        <p:txBody>
          <a:bodyPr>
            <a:normAutofit lnSpcReduction="10000"/>
          </a:bodyPr>
          <a:lstStyle/>
          <a:p>
            <a:r>
              <a:rPr lang="en-US" sz="1600" dirty="0"/>
              <a:t>Kohn-Sham method:</a:t>
            </a:r>
          </a:p>
          <a:p>
            <a:pPr lvl="1"/>
            <a:r>
              <a:rPr lang="en-US" sz="1600" dirty="0"/>
              <a:t>Invoked a non-interacting reference system.</a:t>
            </a:r>
            <a:r>
              <a:rPr lang="en-US" sz="1600" dirty="0">
                <a:solidFill>
                  <a:srgbClr val="FFFF66"/>
                </a:solidFill>
              </a:rPr>
              <a:t>.</a:t>
            </a:r>
          </a:p>
          <a:p>
            <a:pPr lvl="1"/>
            <a:r>
              <a:rPr lang="en-US" sz="1600" dirty="0"/>
              <a:t>Has same </a:t>
            </a:r>
            <a:r>
              <a:rPr lang="el-GR" sz="1600" i="1" dirty="0"/>
              <a:t>ρ</a:t>
            </a:r>
            <a:r>
              <a:rPr lang="en-US" sz="1600" i="1" dirty="0"/>
              <a:t>(r) </a:t>
            </a:r>
            <a:r>
              <a:rPr lang="en-US" sz="1600" dirty="0"/>
              <a:t>as the real system.</a:t>
            </a:r>
            <a:endParaRPr lang="en-US" sz="1600" i="1" dirty="0"/>
          </a:p>
          <a:p>
            <a:pPr lvl="1"/>
            <a:endParaRPr lang="en-US" sz="1600" dirty="0"/>
          </a:p>
        </p:txBody>
      </p:sp>
      <p:sp>
        <p:nvSpPr>
          <p:cNvPr id="7" name="Title 1"/>
          <p:cNvSpPr txBox="1">
            <a:spLocks/>
          </p:cNvSpPr>
          <p:nvPr/>
        </p:nvSpPr>
        <p:spPr>
          <a:xfrm>
            <a:off x="457200" y="304800"/>
            <a:ext cx="7467600" cy="5334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small" spc="0" normalizeH="0" baseline="0" noProof="0" dirty="0">
                <a:ln>
                  <a:noFill/>
                </a:ln>
                <a:solidFill>
                  <a:schemeClr val="tx2"/>
                </a:solidFill>
                <a:effectLst/>
                <a:uLnTx/>
                <a:uFillTx/>
                <a:latin typeface="+mj-lt"/>
                <a:ea typeface="+mj-ea"/>
                <a:cs typeface="+mj-cs"/>
              </a:rPr>
              <a:t>Kohn-Sham Method</a:t>
            </a:r>
          </a:p>
        </p:txBody>
      </p:sp>
      <p:graphicFrame>
        <p:nvGraphicFramePr>
          <p:cNvPr id="377858" name="Object 1027"/>
          <p:cNvGraphicFramePr>
            <a:graphicFrameLocks noChangeAspect="1"/>
          </p:cNvGraphicFramePr>
          <p:nvPr/>
        </p:nvGraphicFramePr>
        <p:xfrm>
          <a:off x="2895600" y="2057400"/>
          <a:ext cx="2514600" cy="590242"/>
        </p:xfrm>
        <a:graphic>
          <a:graphicData uri="http://schemas.openxmlformats.org/presentationml/2006/ole">
            <mc:AlternateContent xmlns:mc="http://schemas.openxmlformats.org/markup-compatibility/2006">
              <mc:Choice xmlns:v="urn:schemas-microsoft-com:vml" Requires="v">
                <p:oleObj spid="_x0000_s378046" name="Equation" r:id="rId3" imgW="1333500" imgH="330200" progId="Equation.3">
                  <p:embed/>
                </p:oleObj>
              </mc:Choice>
              <mc:Fallback>
                <p:oleObj name="Equation" r:id="rId3" imgW="1333500" imgH="330200" progId="Equation.3">
                  <p:embed/>
                  <p:pic>
                    <p:nvPicPr>
                      <p:cNvPr id="0" name="Picture 1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057400"/>
                        <a:ext cx="2514600" cy="590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1028"/>
          <p:cNvSpPr txBox="1">
            <a:spLocks noChangeArrowheads="1"/>
          </p:cNvSpPr>
          <p:nvPr/>
        </p:nvSpPr>
        <p:spPr bwMode="auto">
          <a:xfrm>
            <a:off x="381000" y="2819400"/>
            <a:ext cx="8281987" cy="369332"/>
          </a:xfrm>
          <a:prstGeom prst="rect">
            <a:avLst/>
          </a:prstGeom>
          <a:noFill/>
          <a:ln w="12700">
            <a:noFill/>
            <a:miter lim="800000"/>
            <a:headEnd/>
            <a:tailEnd/>
          </a:ln>
        </p:spPr>
        <p:txBody>
          <a:bodyPr>
            <a:spAutoFit/>
          </a:bodyPr>
          <a:lstStyle/>
          <a:p>
            <a:pPr defTabSz="762000" eaLnBrk="0" hangingPunct="0"/>
            <a:r>
              <a:rPr lang="en-GB" i="1" dirty="0"/>
              <a:t>where T</a:t>
            </a:r>
            <a:r>
              <a:rPr lang="en-GB" i="1" baseline="-25000" dirty="0"/>
              <a:t>s</a:t>
            </a:r>
            <a:r>
              <a:rPr lang="en-GB" i="1" dirty="0"/>
              <a:t>[n] is the KE of the non-interacting system.</a:t>
            </a:r>
          </a:p>
        </p:txBody>
      </p:sp>
      <p:pic>
        <p:nvPicPr>
          <p:cNvPr id="11" name="Picture 1"/>
          <p:cNvPicPr>
            <a:picLocks noChangeAspect="1" noChangeArrowheads="1"/>
          </p:cNvPicPr>
          <p:nvPr/>
        </p:nvPicPr>
        <p:blipFill>
          <a:blip r:embed="rId5" cstate="print"/>
          <a:srcRect b="25105"/>
          <a:stretch>
            <a:fillRect/>
          </a:stretch>
        </p:blipFill>
        <p:spPr bwMode="auto">
          <a:xfrm>
            <a:off x="5410200" y="152400"/>
            <a:ext cx="3733800" cy="1995075"/>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3048000" y="3352800"/>
          <a:ext cx="2362201" cy="680314"/>
        </p:xfrm>
        <a:graphic>
          <a:graphicData uri="http://schemas.openxmlformats.org/presentationml/2006/ole">
            <mc:AlternateContent xmlns:mc="http://schemas.openxmlformats.org/markup-compatibility/2006">
              <mc:Choice xmlns:v="urn:schemas-microsoft-com:vml" Requires="v">
                <p:oleObj spid="_x0000_s378047" name="Equation" r:id="rId6" imgW="1587500" imgH="457200" progId="Equation.3">
                  <p:embed/>
                </p:oleObj>
              </mc:Choice>
              <mc:Fallback>
                <p:oleObj name="Equation" r:id="rId6" imgW="1587500" imgH="457200" progId="Equation.3">
                  <p:embed/>
                  <p:pic>
                    <p:nvPicPr>
                      <p:cNvPr id="0" name="Picture 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3352800"/>
                        <a:ext cx="2362201" cy="6803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7862" name="Object 6"/>
          <p:cNvGraphicFramePr>
            <a:graphicFrameLocks noChangeAspect="1"/>
          </p:cNvGraphicFramePr>
          <p:nvPr/>
        </p:nvGraphicFramePr>
        <p:xfrm>
          <a:off x="685800" y="4343400"/>
          <a:ext cx="2159000" cy="381000"/>
        </p:xfrm>
        <a:graphic>
          <a:graphicData uri="http://schemas.openxmlformats.org/presentationml/2006/ole">
            <mc:AlternateContent xmlns:mc="http://schemas.openxmlformats.org/markup-compatibility/2006">
              <mc:Choice xmlns:v="urn:schemas-microsoft-com:vml" Requires="v">
                <p:oleObj spid="_x0000_s378048" name="Equation" r:id="rId8" imgW="1295400" imgH="228600" progId="Equation.3">
                  <p:embed/>
                </p:oleObj>
              </mc:Choice>
              <mc:Fallback>
                <p:oleObj name="Equation" r:id="rId8" imgW="1295400" imgH="228600" progId="Equation.3">
                  <p:embed/>
                  <p:pic>
                    <p:nvPicPr>
                      <p:cNvPr id="0" name="Picture 1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343400"/>
                        <a:ext cx="2159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2924174" y="4391025"/>
          <a:ext cx="4238626" cy="381000"/>
        </p:xfrm>
        <a:graphic>
          <a:graphicData uri="http://schemas.openxmlformats.org/presentationml/2006/ole">
            <mc:AlternateContent xmlns:mc="http://schemas.openxmlformats.org/markup-compatibility/2006">
              <mc:Choice xmlns:v="urn:schemas-microsoft-com:vml" Requires="v">
                <p:oleObj spid="_x0000_s378049" name="Equation" r:id="rId10" imgW="2463800" imgH="228600" progId="Equation.3">
                  <p:embed/>
                </p:oleObj>
              </mc:Choice>
              <mc:Fallback>
                <p:oleObj name="Equation" r:id="rId10" imgW="2463800" imgH="228600" progId="Equation.3">
                  <p:embed/>
                  <p:pic>
                    <p:nvPicPr>
                      <p:cNvPr id="0" name="Picture 10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4174" y="4391025"/>
                        <a:ext cx="4238626"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7864" name="Object 8"/>
          <p:cNvGraphicFramePr>
            <a:graphicFrameLocks noChangeAspect="1"/>
          </p:cNvGraphicFramePr>
          <p:nvPr/>
        </p:nvGraphicFramePr>
        <p:xfrm>
          <a:off x="2352675" y="5181600"/>
          <a:ext cx="3059112" cy="381000"/>
        </p:xfrm>
        <a:graphic>
          <a:graphicData uri="http://schemas.openxmlformats.org/presentationml/2006/ole">
            <mc:AlternateContent xmlns:mc="http://schemas.openxmlformats.org/markup-compatibility/2006">
              <mc:Choice xmlns:v="urn:schemas-microsoft-com:vml" Requires="v">
                <p:oleObj spid="_x0000_s378050" name="Equation" r:id="rId12" imgW="1778000" imgH="228600" progId="Equation.3">
                  <p:embed/>
                </p:oleObj>
              </mc:Choice>
              <mc:Fallback>
                <p:oleObj name="Equation" r:id="rId12" imgW="1778000" imgH="228600" progId="Equation.3">
                  <p:embed/>
                  <p:pic>
                    <p:nvPicPr>
                      <p:cNvPr id="0" name="Picture 1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2675" y="5181600"/>
                        <a:ext cx="3059112"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1323975" y="5895975"/>
          <a:ext cx="5000625" cy="428625"/>
        </p:xfrm>
        <a:graphic>
          <a:graphicData uri="http://schemas.openxmlformats.org/presentationml/2006/ole">
            <mc:AlternateContent xmlns:mc="http://schemas.openxmlformats.org/markup-compatibility/2006">
              <mc:Choice xmlns:v="urn:schemas-microsoft-com:vml" Requires="v">
                <p:oleObj spid="_x0000_s378051" name="Equation" r:id="rId14" imgW="2667000" imgH="228600" progId="Equation.3">
                  <p:embed/>
                </p:oleObj>
              </mc:Choice>
              <mc:Fallback>
                <p:oleObj name="Equation" r:id="rId14" imgW="2667000" imgH="228600" progId="Equation.3">
                  <p:embed/>
                  <p:pic>
                    <p:nvPicPr>
                      <p:cNvPr id="0" name="Picture 10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23975" y="5895975"/>
                        <a:ext cx="5000625"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Slide Number Placeholder 12"/>
          <p:cNvSpPr>
            <a:spLocks noGrp="1"/>
          </p:cNvSpPr>
          <p:nvPr>
            <p:ph type="sldNum" sz="quarter" idx="15"/>
          </p:nvPr>
        </p:nvSpPr>
        <p:spPr/>
        <p:txBody>
          <a:bodyPr/>
          <a:lstStyle/>
          <a:p>
            <a:fld id="{7B8E16AF-1FE1-4FE6-A501-9D85C31F5122}"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785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78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78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9" name="Object 1029"/>
          <p:cNvGraphicFramePr>
            <a:graphicFrameLocks noChangeAspect="1"/>
          </p:cNvGraphicFramePr>
          <p:nvPr/>
        </p:nvGraphicFramePr>
        <p:xfrm>
          <a:off x="685800" y="5257800"/>
          <a:ext cx="6854825" cy="1343025"/>
        </p:xfrm>
        <a:graphic>
          <a:graphicData uri="http://schemas.openxmlformats.org/presentationml/2006/ole">
            <mc:AlternateContent xmlns:mc="http://schemas.openxmlformats.org/markup-compatibility/2006">
              <mc:Choice xmlns:v="urn:schemas-microsoft-com:vml" Requires="v">
                <p:oleObj spid="_x0000_s379068" name="Equation" r:id="rId3" imgW="3759200" imgH="736600" progId="Equation.3">
                  <p:embed/>
                </p:oleObj>
              </mc:Choice>
              <mc:Fallback>
                <p:oleObj name="Equation" r:id="rId3" imgW="3759200" imgH="736600" progId="Equation.3">
                  <p:embed/>
                  <p:pic>
                    <p:nvPicPr>
                      <p:cNvPr id="0" name="Picture 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257800"/>
                        <a:ext cx="6854825" cy="1343025"/>
                      </a:xfrm>
                      <a:prstGeom prst="rect">
                        <a:avLst/>
                      </a:prstGeom>
                      <a:solidFill>
                        <a:srgbClr val="FFCC99"/>
                      </a:solidFill>
                    </p:spPr>
                  </p:pic>
                </p:oleObj>
              </mc:Fallback>
            </mc:AlternateContent>
          </a:graphicData>
        </a:graphic>
      </p:graphicFrame>
      <p:sp>
        <p:nvSpPr>
          <p:cNvPr id="5" name="Content Placeholder 4"/>
          <p:cNvSpPr txBox="1">
            <a:spLocks noGrp="1"/>
          </p:cNvSpPr>
          <p:nvPr>
            <p:ph sz="quarter" idx="1"/>
          </p:nvPr>
        </p:nvSpPr>
        <p:spPr>
          <a:xfrm>
            <a:off x="457200" y="1600200"/>
            <a:ext cx="3732112" cy="400110"/>
          </a:xfrm>
          <a:prstGeom prst="rect">
            <a:avLst/>
          </a:prstGeom>
          <a:noFill/>
        </p:spPr>
        <p:txBody>
          <a:bodyPr wrap="none" rtlCol="0">
            <a:spAutoFit/>
          </a:bodyPr>
          <a:lstStyle/>
          <a:p>
            <a:pPr>
              <a:buNone/>
            </a:pPr>
            <a:r>
              <a:rPr lang="en-US" sz="2000" i="1" dirty="0"/>
              <a:t>The Euler-Lagrange equation:</a:t>
            </a:r>
          </a:p>
        </p:txBody>
      </p:sp>
      <p:graphicFrame>
        <p:nvGraphicFramePr>
          <p:cNvPr id="378883" name="Object 3"/>
          <p:cNvGraphicFramePr>
            <a:graphicFrameLocks noChangeAspect="1"/>
          </p:cNvGraphicFramePr>
          <p:nvPr/>
        </p:nvGraphicFramePr>
        <p:xfrm>
          <a:off x="4267200" y="1447800"/>
          <a:ext cx="3163888" cy="762000"/>
        </p:xfrm>
        <a:graphic>
          <a:graphicData uri="http://schemas.openxmlformats.org/presentationml/2006/ole">
            <mc:AlternateContent xmlns:mc="http://schemas.openxmlformats.org/markup-compatibility/2006">
              <mc:Choice xmlns:v="urn:schemas-microsoft-com:vml" Requires="v">
                <p:oleObj spid="_x0000_s379069" name="Equation" r:id="rId5" imgW="1739900" imgH="419100" progId="Equation.3">
                  <p:embed/>
                </p:oleObj>
              </mc:Choice>
              <mc:Fallback>
                <p:oleObj name="Equation" r:id="rId5" imgW="1739900" imgH="419100" progId="Equation.3">
                  <p:embed/>
                  <p:pic>
                    <p:nvPicPr>
                      <p:cNvPr id="0" name="Picture 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1447800"/>
                        <a:ext cx="3163888"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884" name="Object 4"/>
          <p:cNvGraphicFramePr>
            <a:graphicFrameLocks noChangeAspect="1"/>
          </p:cNvGraphicFramePr>
          <p:nvPr/>
        </p:nvGraphicFramePr>
        <p:xfrm>
          <a:off x="2743200" y="990600"/>
          <a:ext cx="3059113" cy="381000"/>
        </p:xfrm>
        <a:graphic>
          <a:graphicData uri="http://schemas.openxmlformats.org/presentationml/2006/ole">
            <mc:AlternateContent xmlns:mc="http://schemas.openxmlformats.org/markup-compatibility/2006">
              <mc:Choice xmlns:v="urn:schemas-microsoft-com:vml" Requires="v">
                <p:oleObj spid="_x0000_s379070" name="Equation" r:id="rId7" imgW="1778000" imgH="228600" progId="Equation.3">
                  <p:embed/>
                </p:oleObj>
              </mc:Choice>
              <mc:Fallback>
                <p:oleObj name="Equation" r:id="rId7" imgW="1778000" imgH="228600" progId="Equation.3">
                  <p:embed/>
                  <p:pic>
                    <p:nvPicPr>
                      <p:cNvPr id="0" name="Picture 1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990600"/>
                        <a:ext cx="305911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txBox="1">
            <a:spLocks/>
          </p:cNvSpPr>
          <p:nvPr/>
        </p:nvSpPr>
        <p:spPr>
          <a:xfrm>
            <a:off x="457200" y="304800"/>
            <a:ext cx="7467600" cy="5334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small" spc="0" normalizeH="0" baseline="0" noProof="0" dirty="0">
                <a:ln>
                  <a:noFill/>
                </a:ln>
                <a:solidFill>
                  <a:schemeClr val="tx2"/>
                </a:solidFill>
                <a:effectLst/>
                <a:uLnTx/>
                <a:uFillTx/>
                <a:latin typeface="+mj-lt"/>
                <a:ea typeface="+mj-ea"/>
                <a:cs typeface="+mj-cs"/>
              </a:rPr>
              <a:t>Kohn-Sham Method</a:t>
            </a:r>
          </a:p>
        </p:txBody>
      </p:sp>
      <p:sp>
        <p:nvSpPr>
          <p:cNvPr id="9" name="TextBox 8"/>
          <p:cNvSpPr txBox="1"/>
          <p:nvPr/>
        </p:nvSpPr>
        <p:spPr>
          <a:xfrm>
            <a:off x="7467600" y="1600200"/>
            <a:ext cx="1138453" cy="369332"/>
          </a:xfrm>
          <a:prstGeom prst="rect">
            <a:avLst/>
          </a:prstGeom>
          <a:noFill/>
        </p:spPr>
        <p:txBody>
          <a:bodyPr wrap="none" rtlCol="0">
            <a:spAutoFit/>
          </a:bodyPr>
          <a:lstStyle/>
          <a:p>
            <a:r>
              <a:rPr lang="en-US" i="1" dirty="0"/>
              <a:t>becomes </a:t>
            </a:r>
          </a:p>
        </p:txBody>
      </p:sp>
      <p:graphicFrame>
        <p:nvGraphicFramePr>
          <p:cNvPr id="10" name="Object 9"/>
          <p:cNvGraphicFramePr>
            <a:graphicFrameLocks noChangeAspect="1"/>
          </p:cNvGraphicFramePr>
          <p:nvPr/>
        </p:nvGraphicFramePr>
        <p:xfrm>
          <a:off x="533400" y="2590800"/>
          <a:ext cx="7815943" cy="762000"/>
        </p:xfrm>
        <a:graphic>
          <a:graphicData uri="http://schemas.openxmlformats.org/presentationml/2006/ole">
            <mc:AlternateContent xmlns:mc="http://schemas.openxmlformats.org/markup-compatibility/2006">
              <mc:Choice xmlns:v="urn:schemas-microsoft-com:vml" Requires="v">
                <p:oleObj spid="_x0000_s379071" name="Equation" r:id="rId9" imgW="4559300" imgH="444500" progId="Equation.3">
                  <p:embed/>
                </p:oleObj>
              </mc:Choice>
              <mc:Fallback>
                <p:oleObj name="Equation" r:id="rId9" imgW="4559300" imgH="444500" progId="Equation.3">
                  <p:embed/>
                  <p:pic>
                    <p:nvPicPr>
                      <p:cNvPr id="0" name="Picture 1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2590800"/>
                        <a:ext cx="781594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886" name="Object 6"/>
          <p:cNvGraphicFramePr>
            <a:graphicFrameLocks noChangeAspect="1"/>
          </p:cNvGraphicFramePr>
          <p:nvPr/>
        </p:nvGraphicFramePr>
        <p:xfrm>
          <a:off x="4322762" y="3505200"/>
          <a:ext cx="4049713" cy="762000"/>
        </p:xfrm>
        <a:graphic>
          <a:graphicData uri="http://schemas.openxmlformats.org/presentationml/2006/ole">
            <mc:AlternateContent xmlns:mc="http://schemas.openxmlformats.org/markup-compatibility/2006">
              <mc:Choice xmlns:v="urn:schemas-microsoft-com:vml" Requires="v">
                <p:oleObj spid="_x0000_s379072" name="Equation" r:id="rId11" imgW="2362200" imgH="444500" progId="Equation.3">
                  <p:embed/>
                </p:oleObj>
              </mc:Choice>
              <mc:Fallback>
                <p:oleObj name="Equation" r:id="rId11" imgW="2362200" imgH="444500" progId="Equation.3">
                  <p:embed/>
                  <p:pic>
                    <p:nvPicPr>
                      <p:cNvPr id="0" name="Picture 1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2762" y="3505200"/>
                        <a:ext cx="4049713"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887" name="Object 7"/>
          <p:cNvGraphicFramePr>
            <a:graphicFrameLocks noChangeAspect="1"/>
          </p:cNvGraphicFramePr>
          <p:nvPr/>
        </p:nvGraphicFramePr>
        <p:xfrm>
          <a:off x="4114800" y="4343400"/>
          <a:ext cx="2090738" cy="717550"/>
        </p:xfrm>
        <a:graphic>
          <a:graphicData uri="http://schemas.openxmlformats.org/presentationml/2006/ole">
            <mc:AlternateContent xmlns:mc="http://schemas.openxmlformats.org/markup-compatibility/2006">
              <mc:Choice xmlns:v="urn:schemas-microsoft-com:vml" Requires="v">
                <p:oleObj spid="_x0000_s379073" name="Equation" r:id="rId13" imgW="1219200" imgH="419100" progId="Equation.3">
                  <p:embed/>
                </p:oleObj>
              </mc:Choice>
              <mc:Fallback>
                <p:oleObj name="Equation" r:id="rId13" imgW="1219200" imgH="419100" progId="Equation.3">
                  <p:embed/>
                  <p:pic>
                    <p:nvPicPr>
                      <p:cNvPr id="0" name="Picture 10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4343400"/>
                        <a:ext cx="2090738" cy="717550"/>
                      </a:xfrm>
                      <a:prstGeom prst="rect">
                        <a:avLst/>
                      </a:prstGeom>
                      <a:solidFill>
                        <a:srgbClr val="C0C0C0"/>
                      </a:solidFill>
                    </p:spPr>
                  </p:pic>
                </p:oleObj>
              </mc:Fallback>
            </mc:AlternateContent>
          </a:graphicData>
        </a:graphic>
      </p:graphicFrame>
      <p:sp>
        <p:nvSpPr>
          <p:cNvPr id="11" name="Slide Number Placeholder 10"/>
          <p:cNvSpPr>
            <a:spLocks noGrp="1"/>
          </p:cNvSpPr>
          <p:nvPr>
            <p:ph type="sldNum" sz="quarter" idx="15"/>
          </p:nvPr>
        </p:nvSpPr>
        <p:spPr/>
        <p:txBody>
          <a:bodyPr/>
          <a:lstStyle/>
          <a:p>
            <a:fld id="{7B8E16AF-1FE1-4FE6-A501-9D85C31F5122}"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8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8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88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88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7467600" cy="1066800"/>
          </a:xfrm>
        </p:spPr>
        <p:txBody>
          <a:bodyPr>
            <a:normAutofit/>
          </a:bodyPr>
          <a:lstStyle/>
          <a:p>
            <a:r>
              <a:rPr lang="en-GB" sz="1800" i="1" dirty="0">
                <a:latin typeface="Times New Roman" pitchFamily="18" charset="0"/>
              </a:rPr>
              <a:t>For a non-interacting system, the many electron </a:t>
            </a:r>
            <a:r>
              <a:rPr lang="en-GB" sz="1800" i="1" dirty="0" err="1">
                <a:latin typeface="Times New Roman" pitchFamily="18" charset="0"/>
              </a:rPr>
              <a:t>wavefunction</a:t>
            </a:r>
            <a:r>
              <a:rPr lang="en-GB" sz="1800" i="1" dirty="0">
                <a:latin typeface="Times New Roman" pitchFamily="18" charset="0"/>
              </a:rPr>
              <a:t> is a single Slater determinant</a:t>
            </a:r>
            <a:endParaRPr lang="en-US" sz="1800" i="1" dirty="0"/>
          </a:p>
        </p:txBody>
      </p:sp>
      <p:sp>
        <p:nvSpPr>
          <p:cNvPr id="6" name="Title 1"/>
          <p:cNvSpPr txBox="1">
            <a:spLocks/>
          </p:cNvSpPr>
          <p:nvPr/>
        </p:nvSpPr>
        <p:spPr>
          <a:xfrm>
            <a:off x="457200" y="304800"/>
            <a:ext cx="7467600" cy="5334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small" spc="0" normalizeH="0" baseline="0" noProof="0" dirty="0">
                <a:ln>
                  <a:noFill/>
                </a:ln>
                <a:solidFill>
                  <a:schemeClr val="tx2"/>
                </a:solidFill>
                <a:effectLst/>
                <a:uLnTx/>
                <a:uFillTx/>
                <a:latin typeface="+mj-lt"/>
                <a:ea typeface="+mj-ea"/>
                <a:cs typeface="+mj-cs"/>
              </a:rPr>
              <a:t>Kohn-Sham Method</a:t>
            </a:r>
          </a:p>
        </p:txBody>
      </p:sp>
      <p:graphicFrame>
        <p:nvGraphicFramePr>
          <p:cNvPr id="384001" name="Object 10"/>
          <p:cNvGraphicFramePr>
            <a:graphicFrameLocks noChangeAspect="1"/>
          </p:cNvGraphicFramePr>
          <p:nvPr/>
        </p:nvGraphicFramePr>
        <p:xfrm>
          <a:off x="2566988" y="2035175"/>
          <a:ext cx="3173412" cy="742950"/>
        </p:xfrm>
        <a:graphic>
          <a:graphicData uri="http://schemas.openxmlformats.org/presentationml/2006/ole">
            <mc:AlternateContent xmlns:mc="http://schemas.openxmlformats.org/markup-compatibility/2006">
              <mc:Choice xmlns:v="urn:schemas-microsoft-com:vml" Requires="v">
                <p:oleObj spid="_x0000_s384127" name="Equation" r:id="rId3" imgW="1790700" imgH="419100" progId="Equation.3">
                  <p:embed/>
                </p:oleObj>
              </mc:Choice>
              <mc:Fallback>
                <p:oleObj name="Equation" r:id="rId3" imgW="1790700" imgH="419100" progId="Equation.3">
                  <p:embed/>
                  <p:pic>
                    <p:nvPicPr>
                      <p:cNvPr id="0" name="Picture 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2035175"/>
                        <a:ext cx="3173412"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1523999" y="2990850"/>
            <a:ext cx="5257801" cy="566869"/>
            <a:chOff x="609600" y="2990850"/>
            <a:chExt cx="5257801" cy="566869"/>
          </a:xfrm>
        </p:grpSpPr>
        <p:sp>
          <p:nvSpPr>
            <p:cNvPr id="8" name="Text Box 8"/>
            <p:cNvSpPr txBox="1">
              <a:spLocks noChangeArrowheads="1"/>
            </p:cNvSpPr>
            <p:nvPr/>
          </p:nvSpPr>
          <p:spPr bwMode="auto">
            <a:xfrm>
              <a:off x="609600" y="3048000"/>
              <a:ext cx="998991"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For this:</a:t>
              </a:r>
            </a:p>
          </p:txBody>
        </p:sp>
        <p:graphicFrame>
          <p:nvGraphicFramePr>
            <p:cNvPr id="384002" name="Object 4"/>
            <p:cNvGraphicFramePr>
              <a:graphicFrameLocks noChangeAspect="1"/>
            </p:cNvGraphicFramePr>
            <p:nvPr/>
          </p:nvGraphicFramePr>
          <p:xfrm>
            <a:off x="1571625" y="2990850"/>
            <a:ext cx="1587740" cy="547688"/>
          </p:xfrm>
          <a:graphic>
            <a:graphicData uri="http://schemas.openxmlformats.org/presentationml/2006/ole">
              <mc:AlternateContent xmlns:mc="http://schemas.openxmlformats.org/markup-compatibility/2006">
                <mc:Choice xmlns:v="urn:schemas-microsoft-com:vml" Requires="v">
                  <p:oleObj spid="_x0000_s384128" name="Equation" r:id="rId5" imgW="1066800" imgH="368300" progId="Equation.3">
                    <p:embed/>
                  </p:oleObj>
                </mc:Choice>
                <mc:Fallback>
                  <p:oleObj name="Equation" r:id="rId5" imgW="1066800" imgH="368300" progId="Equation.3">
                    <p:embed/>
                    <p:pic>
                      <p:nvPicPr>
                        <p:cNvPr id="0" name="Picture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2990850"/>
                          <a:ext cx="1587740" cy="547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 Box 5"/>
            <p:cNvSpPr txBox="1">
              <a:spLocks noChangeArrowheads="1"/>
            </p:cNvSpPr>
            <p:nvPr/>
          </p:nvSpPr>
          <p:spPr bwMode="auto">
            <a:xfrm>
              <a:off x="3124200" y="3048000"/>
              <a:ext cx="607859"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and:</a:t>
              </a:r>
            </a:p>
          </p:txBody>
        </p:sp>
        <p:graphicFrame>
          <p:nvGraphicFramePr>
            <p:cNvPr id="384003" name="Object 6"/>
            <p:cNvGraphicFramePr>
              <a:graphicFrameLocks noChangeAspect="1"/>
            </p:cNvGraphicFramePr>
            <p:nvPr/>
          </p:nvGraphicFramePr>
          <p:xfrm>
            <a:off x="3733801" y="3038475"/>
            <a:ext cx="2133600" cy="519244"/>
          </p:xfrm>
          <a:graphic>
            <a:graphicData uri="http://schemas.openxmlformats.org/presentationml/2006/ole">
              <mc:AlternateContent xmlns:mc="http://schemas.openxmlformats.org/markup-compatibility/2006">
                <mc:Choice xmlns:v="urn:schemas-microsoft-com:vml" Requires="v">
                  <p:oleObj spid="_x0000_s384129" name="Equation" r:id="rId7" imgW="1511300" imgH="368300" progId="Equation.3">
                    <p:embed/>
                  </p:oleObj>
                </mc:Choice>
                <mc:Fallback>
                  <p:oleObj name="Equation" r:id="rId7" imgW="1511300" imgH="368300" progId="Equation.3">
                    <p:embed/>
                    <p:pic>
                      <p:nvPicPr>
                        <p:cNvPr id="0" name="Picture 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1" y="3038475"/>
                          <a:ext cx="2133600" cy="5192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Rectangle 2"/>
          <p:cNvSpPr>
            <a:spLocks noChangeArrowheads="1"/>
          </p:cNvSpPr>
          <p:nvPr/>
        </p:nvSpPr>
        <p:spPr bwMode="auto">
          <a:xfrm>
            <a:off x="609600" y="3810000"/>
            <a:ext cx="5791200" cy="369332"/>
          </a:xfrm>
          <a:prstGeom prst="rect">
            <a:avLst/>
          </a:prstGeom>
          <a:noFill/>
          <a:ln w="12700">
            <a:noFill/>
            <a:miter lim="800000"/>
            <a:headEnd/>
            <a:tailEnd/>
          </a:ln>
        </p:spPr>
        <p:txBody>
          <a:bodyPr wrap="square">
            <a:spAutoFit/>
          </a:bodyPr>
          <a:lstStyle/>
          <a:p>
            <a:pPr defTabSz="762000" eaLnBrk="0" hangingPunct="0"/>
            <a:r>
              <a:rPr lang="en-GB" i="1" dirty="0">
                <a:latin typeface="Times New Roman" pitchFamily="18" charset="0"/>
              </a:rPr>
              <a:t>The </a:t>
            </a:r>
            <a:r>
              <a:rPr lang="en-GB" i="1" dirty="0" err="1">
                <a:latin typeface="Times New Roman" pitchFamily="18" charset="0"/>
                <a:sym typeface="Symbol" pitchFamily="18" charset="2"/>
              </a:rPr>
              <a:t>ψ</a:t>
            </a:r>
            <a:r>
              <a:rPr lang="en-GB" i="1" baseline="-25000" dirty="0" err="1">
                <a:latin typeface="Times New Roman" pitchFamily="18" charset="0"/>
                <a:sym typeface="Symbol" pitchFamily="18" charset="2"/>
              </a:rPr>
              <a:t>i</a:t>
            </a:r>
            <a:r>
              <a:rPr lang="en-GB" i="1" dirty="0">
                <a:latin typeface="Times New Roman" pitchFamily="18" charset="0"/>
              </a:rPr>
              <a:t>(</a:t>
            </a:r>
            <a:r>
              <a:rPr lang="en-GB" b="1" i="1" dirty="0">
                <a:latin typeface="Times New Roman" pitchFamily="18" charset="0"/>
              </a:rPr>
              <a:t>r</a:t>
            </a:r>
            <a:r>
              <a:rPr lang="en-GB" i="1" dirty="0">
                <a:latin typeface="Times New Roman" pitchFamily="18" charset="0"/>
              </a:rPr>
              <a:t>) must be found from a self consistent solution of: </a:t>
            </a:r>
            <a:endParaRPr lang="en-GB" b="1" i="1" dirty="0">
              <a:latin typeface="Times New Roman" pitchFamily="18" charset="0"/>
            </a:endParaRPr>
          </a:p>
        </p:txBody>
      </p:sp>
      <p:graphicFrame>
        <p:nvGraphicFramePr>
          <p:cNvPr id="384004" name="Object 3"/>
          <p:cNvGraphicFramePr>
            <a:graphicFrameLocks noChangeAspect="1"/>
          </p:cNvGraphicFramePr>
          <p:nvPr/>
        </p:nvGraphicFramePr>
        <p:xfrm>
          <a:off x="2286000" y="4267200"/>
          <a:ext cx="4800600" cy="2019300"/>
        </p:xfrm>
        <a:graphic>
          <a:graphicData uri="http://schemas.openxmlformats.org/presentationml/2006/ole">
            <mc:AlternateContent xmlns:mc="http://schemas.openxmlformats.org/markup-compatibility/2006">
              <mc:Choice xmlns:v="urn:schemas-microsoft-com:vml" Requires="v">
                <p:oleObj spid="_x0000_s384130" name="Equation" r:id="rId9" imgW="2133600" imgH="1104900" progId="Equation.3">
                  <p:embed/>
                </p:oleObj>
              </mc:Choice>
              <mc:Fallback>
                <p:oleObj name="Equation" r:id="rId9" imgW="2133600" imgH="1104900" progId="Equation.3">
                  <p:embed/>
                  <p:pic>
                    <p:nvPicPr>
                      <p:cNvPr id="0" name="Picture 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267200"/>
                        <a:ext cx="4800600" cy="2019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4"/>
          <p:cNvSpPr/>
          <p:nvPr/>
        </p:nvSpPr>
        <p:spPr>
          <a:xfrm>
            <a:off x="457200" y="6324600"/>
            <a:ext cx="5257800" cy="369332"/>
          </a:xfrm>
          <a:prstGeom prst="rect">
            <a:avLst/>
          </a:prstGeom>
        </p:spPr>
        <p:txBody>
          <a:bodyPr wrap="square">
            <a:spAutoFit/>
          </a:bodyPr>
          <a:lstStyle/>
          <a:p>
            <a:pPr defTabSz="762000" eaLnBrk="0" hangingPunct="0"/>
            <a:r>
              <a:rPr lang="en-GB" i="1" dirty="0">
                <a:latin typeface="Times New Roman" pitchFamily="18" charset="0"/>
              </a:rPr>
              <a:t>These are called the Kohn-Sham equations.</a:t>
            </a:r>
            <a:endParaRPr lang="en-US" i="1" dirty="0"/>
          </a:p>
        </p:txBody>
      </p:sp>
      <p:sp>
        <p:nvSpPr>
          <p:cNvPr id="14" name="Slide Number Placeholder 13"/>
          <p:cNvSpPr>
            <a:spLocks noGrp="1"/>
          </p:cNvSpPr>
          <p:nvPr>
            <p:ph type="sldNum" sz="quarter" idx="15"/>
          </p:nvPr>
        </p:nvSpPr>
        <p:spPr/>
        <p:txBody>
          <a:bodyPr/>
          <a:lstStyle/>
          <a:p>
            <a:fld id="{7B8E16AF-1FE1-4FE6-A501-9D85C31F5122}" type="slidenum">
              <a:rPr lang="en-US" smtClean="0"/>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40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6" name="Text Box 12"/>
          <p:cNvSpPr txBox="1">
            <a:spLocks noChangeArrowheads="1"/>
          </p:cNvSpPr>
          <p:nvPr/>
        </p:nvSpPr>
        <p:spPr bwMode="auto">
          <a:xfrm>
            <a:off x="457200" y="5791200"/>
            <a:ext cx="3313728"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Form a better input and continue.</a:t>
            </a:r>
          </a:p>
        </p:txBody>
      </p:sp>
      <p:grpSp>
        <p:nvGrpSpPr>
          <p:cNvPr id="15" name="Group 14"/>
          <p:cNvGrpSpPr/>
          <p:nvPr/>
        </p:nvGrpSpPr>
        <p:grpSpPr>
          <a:xfrm>
            <a:off x="381000" y="1606550"/>
            <a:ext cx="5308600" cy="831850"/>
            <a:chOff x="406400" y="1606550"/>
            <a:chExt cx="5308600" cy="831850"/>
          </a:xfrm>
        </p:grpSpPr>
        <p:sp>
          <p:nvSpPr>
            <p:cNvPr id="62468" name="Text Box 4"/>
            <p:cNvSpPr txBox="1">
              <a:spLocks noChangeArrowheads="1"/>
            </p:cNvSpPr>
            <p:nvPr/>
          </p:nvSpPr>
          <p:spPr bwMode="auto">
            <a:xfrm>
              <a:off x="406400" y="1779588"/>
              <a:ext cx="1095172"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Construct</a:t>
              </a:r>
            </a:p>
          </p:txBody>
        </p:sp>
        <p:graphicFrame>
          <p:nvGraphicFramePr>
            <p:cNvPr id="62469" name="Object 5"/>
            <p:cNvGraphicFramePr>
              <a:graphicFrameLocks noChangeAspect="1"/>
            </p:cNvGraphicFramePr>
            <p:nvPr/>
          </p:nvGraphicFramePr>
          <p:xfrm>
            <a:off x="1721580" y="1606550"/>
            <a:ext cx="3993420" cy="831850"/>
          </p:xfrm>
          <a:graphic>
            <a:graphicData uri="http://schemas.openxmlformats.org/presentationml/2006/ole">
              <mc:AlternateContent xmlns:mc="http://schemas.openxmlformats.org/markup-compatibility/2006">
                <mc:Choice xmlns:v="urn:schemas-microsoft-com:vml" Requires="v">
                  <p:oleObj spid="_x0000_s449694" name="Equation" r:id="rId3" imgW="2133600" imgH="444500" progId="Equation.3">
                    <p:embed/>
                  </p:oleObj>
                </mc:Choice>
                <mc:Fallback>
                  <p:oleObj name="Equation" r:id="rId3" imgW="2133600" imgH="444500" progId="Equation.3">
                    <p:embed/>
                    <p:pic>
                      <p:nvPicPr>
                        <p:cNvPr id="0" name="Picture 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580" y="1606550"/>
                          <a:ext cx="3993420" cy="83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508000" y="2857500"/>
            <a:ext cx="4397375" cy="603250"/>
            <a:chOff x="508000" y="2857500"/>
            <a:chExt cx="4397375" cy="603250"/>
          </a:xfrm>
        </p:grpSpPr>
        <p:sp>
          <p:nvSpPr>
            <p:cNvPr id="62470" name="Text Box 6"/>
            <p:cNvSpPr txBox="1">
              <a:spLocks noChangeArrowheads="1"/>
            </p:cNvSpPr>
            <p:nvPr/>
          </p:nvSpPr>
          <p:spPr bwMode="auto">
            <a:xfrm>
              <a:off x="508000" y="2914650"/>
              <a:ext cx="710451"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Solve</a:t>
              </a:r>
            </a:p>
          </p:txBody>
        </p:sp>
        <p:graphicFrame>
          <p:nvGraphicFramePr>
            <p:cNvPr id="62471" name="Object 7"/>
            <p:cNvGraphicFramePr>
              <a:graphicFrameLocks noChangeAspect="1"/>
            </p:cNvGraphicFramePr>
            <p:nvPr/>
          </p:nvGraphicFramePr>
          <p:xfrm>
            <a:off x="1371600" y="2857500"/>
            <a:ext cx="3533775" cy="603250"/>
          </p:xfrm>
          <a:graphic>
            <a:graphicData uri="http://schemas.openxmlformats.org/presentationml/2006/ole">
              <mc:AlternateContent xmlns:mc="http://schemas.openxmlformats.org/markup-compatibility/2006">
                <mc:Choice xmlns:v="urn:schemas-microsoft-com:vml" Requires="v">
                  <p:oleObj spid="_x0000_s449695" name="Equation" r:id="rId5" imgW="1511300" imgH="254000" progId="Equation.3">
                    <p:embed/>
                  </p:oleObj>
                </mc:Choice>
                <mc:Fallback>
                  <p:oleObj name="Equation" r:id="rId5" imgW="1511300" imgH="254000" progId="Equation.3">
                    <p:embed/>
                    <p:pic>
                      <p:nvPicPr>
                        <p:cNvPr id="0" name="Picture 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857500"/>
                          <a:ext cx="3533775"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16"/>
          <p:cNvGrpSpPr/>
          <p:nvPr/>
        </p:nvGrpSpPr>
        <p:grpSpPr>
          <a:xfrm>
            <a:off x="508000" y="3810001"/>
            <a:ext cx="3975863" cy="685800"/>
            <a:chOff x="508000" y="3810001"/>
            <a:chExt cx="3975863" cy="685800"/>
          </a:xfrm>
        </p:grpSpPr>
        <p:graphicFrame>
          <p:nvGraphicFramePr>
            <p:cNvPr id="62466" name="Object 2"/>
            <p:cNvGraphicFramePr>
              <a:graphicFrameLocks noChangeAspect="1"/>
            </p:cNvGraphicFramePr>
            <p:nvPr/>
          </p:nvGraphicFramePr>
          <p:xfrm>
            <a:off x="2286000" y="3810001"/>
            <a:ext cx="2197863" cy="685800"/>
          </p:xfrm>
          <a:graphic>
            <a:graphicData uri="http://schemas.openxmlformats.org/presentationml/2006/ole">
              <mc:AlternateContent xmlns:mc="http://schemas.openxmlformats.org/markup-compatibility/2006">
                <mc:Choice xmlns:v="urn:schemas-microsoft-com:vml" Requires="v">
                  <p:oleObj spid="_x0000_s449696" name="Equation" r:id="rId7" imgW="1181100" imgH="368300" progId="Equation.3">
                    <p:embed/>
                  </p:oleObj>
                </mc:Choice>
                <mc:Fallback>
                  <p:oleObj name="Equation" r:id="rId7" imgW="1181100" imgH="368300" progId="Equation.3">
                    <p:embed/>
                    <p:pic>
                      <p:nvPicPr>
                        <p:cNvPr id="0" name="Picture 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810001"/>
                          <a:ext cx="2197863"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472" name="Text Box 8"/>
            <p:cNvSpPr txBox="1">
              <a:spLocks noChangeArrowheads="1"/>
            </p:cNvSpPr>
            <p:nvPr/>
          </p:nvSpPr>
          <p:spPr bwMode="auto">
            <a:xfrm>
              <a:off x="508000" y="3940175"/>
              <a:ext cx="1838965"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Find new density:</a:t>
              </a:r>
            </a:p>
          </p:txBody>
        </p:sp>
      </p:grpSp>
      <p:grpSp>
        <p:nvGrpSpPr>
          <p:cNvPr id="14" name="Group 13"/>
          <p:cNvGrpSpPr/>
          <p:nvPr/>
        </p:nvGrpSpPr>
        <p:grpSpPr>
          <a:xfrm>
            <a:off x="406400" y="1002268"/>
            <a:ext cx="2260768" cy="445532"/>
            <a:chOff x="406400" y="723900"/>
            <a:chExt cx="2260768" cy="445532"/>
          </a:xfrm>
        </p:grpSpPr>
        <p:sp>
          <p:nvSpPr>
            <p:cNvPr id="14343" name="Text Box 3"/>
            <p:cNvSpPr txBox="1">
              <a:spLocks noChangeArrowheads="1"/>
            </p:cNvSpPr>
            <p:nvPr/>
          </p:nvSpPr>
          <p:spPr bwMode="auto">
            <a:xfrm>
              <a:off x="406400" y="800100"/>
              <a:ext cx="825867"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Guess:</a:t>
              </a:r>
            </a:p>
          </p:txBody>
        </p:sp>
        <p:graphicFrame>
          <p:nvGraphicFramePr>
            <p:cNvPr id="14341" name="Object 9"/>
            <p:cNvGraphicFramePr>
              <a:graphicFrameLocks noChangeAspect="1"/>
            </p:cNvGraphicFramePr>
            <p:nvPr/>
          </p:nvGraphicFramePr>
          <p:xfrm>
            <a:off x="1200149" y="723900"/>
            <a:ext cx="1467019" cy="428625"/>
          </p:xfrm>
          <a:graphic>
            <a:graphicData uri="http://schemas.openxmlformats.org/presentationml/2006/ole">
              <mc:AlternateContent xmlns:mc="http://schemas.openxmlformats.org/markup-compatibility/2006">
                <mc:Choice xmlns:v="urn:schemas-microsoft-com:vml" Requires="v">
                  <p:oleObj spid="_x0000_s449697" name="Equation" r:id="rId9" imgW="825500" imgH="228600" progId="Equation.3">
                    <p:embed/>
                  </p:oleObj>
                </mc:Choice>
                <mc:Fallback>
                  <p:oleObj name="Equation" r:id="rId9" imgW="825500" imgH="228600" progId="Equation.3">
                    <p:embed/>
                    <p:pic>
                      <p:nvPicPr>
                        <p:cNvPr id="0" name="Picture 8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00149" y="723900"/>
                          <a:ext cx="1467019"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8" name="Group 17"/>
          <p:cNvGrpSpPr/>
          <p:nvPr/>
        </p:nvGrpSpPr>
        <p:grpSpPr>
          <a:xfrm>
            <a:off x="539750" y="4876800"/>
            <a:ext cx="2744787" cy="466725"/>
            <a:chOff x="539750" y="4876800"/>
            <a:chExt cx="2744787" cy="466725"/>
          </a:xfrm>
        </p:grpSpPr>
        <p:sp>
          <p:nvSpPr>
            <p:cNvPr id="62474" name="Text Box 10"/>
            <p:cNvSpPr txBox="1">
              <a:spLocks noChangeArrowheads="1"/>
            </p:cNvSpPr>
            <p:nvPr/>
          </p:nvSpPr>
          <p:spPr bwMode="auto">
            <a:xfrm>
              <a:off x="539750" y="4972050"/>
              <a:ext cx="954107" cy="369332"/>
            </a:xfrm>
            <a:prstGeom prst="rect">
              <a:avLst/>
            </a:prstGeom>
            <a:noFill/>
            <a:ln w="12700">
              <a:noFill/>
              <a:miter lim="800000"/>
              <a:headEnd/>
              <a:tailEnd/>
            </a:ln>
          </p:spPr>
          <p:txBody>
            <a:bodyPr wrap="none">
              <a:spAutoFit/>
            </a:bodyPr>
            <a:lstStyle/>
            <a:p>
              <a:pPr defTabSz="762000" eaLnBrk="0" hangingPunct="0"/>
              <a:r>
                <a:rPr lang="en-GB" i="1" dirty="0">
                  <a:latin typeface="Times New Roman" pitchFamily="18" charset="0"/>
                </a:rPr>
                <a:t>Look at </a:t>
              </a:r>
            </a:p>
          </p:txBody>
        </p:sp>
        <p:graphicFrame>
          <p:nvGraphicFramePr>
            <p:cNvPr id="62475" name="Object 11"/>
            <p:cNvGraphicFramePr>
              <a:graphicFrameLocks noChangeAspect="1"/>
            </p:cNvGraphicFramePr>
            <p:nvPr/>
          </p:nvGraphicFramePr>
          <p:xfrm>
            <a:off x="1524000" y="4876800"/>
            <a:ext cx="1760537" cy="466725"/>
          </p:xfrm>
          <a:graphic>
            <a:graphicData uri="http://schemas.openxmlformats.org/presentationml/2006/ole">
              <mc:AlternateContent xmlns:mc="http://schemas.openxmlformats.org/markup-compatibility/2006">
                <mc:Choice xmlns:v="urn:schemas-microsoft-com:vml" Requires="v">
                  <p:oleObj spid="_x0000_s449698" name="Equation" r:id="rId11" imgW="939800" imgH="228600" progId="Equation.3">
                    <p:embed/>
                  </p:oleObj>
                </mc:Choice>
                <mc:Fallback>
                  <p:oleObj name="Equation" r:id="rId11" imgW="939800" imgH="228600" progId="Equation.3">
                    <p:embed/>
                    <p:pic>
                      <p:nvPicPr>
                        <p:cNvPr id="0" name="Picture 8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4876800"/>
                          <a:ext cx="176053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itle 1"/>
          <p:cNvSpPr txBox="1">
            <a:spLocks/>
          </p:cNvSpPr>
          <p:nvPr/>
        </p:nvSpPr>
        <p:spPr>
          <a:xfrm>
            <a:off x="457200" y="304800"/>
            <a:ext cx="7467600" cy="5334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small" spc="0" normalizeH="0" baseline="0" noProof="0" dirty="0">
                <a:ln>
                  <a:noFill/>
                </a:ln>
                <a:solidFill>
                  <a:schemeClr val="tx2"/>
                </a:solidFill>
                <a:effectLst/>
                <a:uLnTx/>
                <a:uFillTx/>
                <a:latin typeface="+mj-lt"/>
                <a:ea typeface="+mj-ea"/>
                <a:cs typeface="+mj-cs"/>
              </a:rPr>
              <a:t>Kohn-Sham Method</a:t>
            </a:r>
          </a:p>
        </p:txBody>
      </p:sp>
      <p:sp>
        <p:nvSpPr>
          <p:cNvPr id="19" name="Slide Number Placeholder 18"/>
          <p:cNvSpPr>
            <a:spLocks noGrp="1"/>
          </p:cNvSpPr>
          <p:nvPr>
            <p:ph type="sldNum" sz="quarter" idx="12"/>
          </p:nvPr>
        </p:nvSpPr>
        <p:spPr/>
        <p:txBody>
          <a:bodyPr/>
          <a:lstStyle/>
          <a:p>
            <a:fld id="{7B8E16AF-1FE1-4FE6-A501-9D85C31F5122}" type="slidenum">
              <a:rPr lang="en-US" smtClean="0"/>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924962"/>
            <a:ext cx="8153400" cy="1361912"/>
          </a:xfrm>
          <a:prstGeom prst="rect">
            <a:avLst/>
          </a:prstGeom>
        </p:spPr>
        <p:txBody>
          <a:bodyPr wrap="square">
            <a:spAutoFit/>
          </a:bodyPr>
          <a:lstStyle/>
          <a:p>
            <a:pPr algn="just"/>
            <a:r>
              <a:rPr lang="en-US" sz="1600" dirty="0"/>
              <a:t>Properties of a quantum mechanical system can be calculated by solving the SE (left part of the figure). A more tractable, formally equivalent way is to solve the DFT KS equations (right part of the figure). However, the exact exchange-correlation functional, </a:t>
            </a:r>
            <a:r>
              <a:rPr lang="en-US" sz="1600" i="1" dirty="0" err="1"/>
              <a:t>E</a:t>
            </a:r>
            <a:r>
              <a:rPr lang="en-US" sz="1600" i="1" baseline="-25000" dirty="0" err="1"/>
              <a:t>xc</a:t>
            </a:r>
            <a:r>
              <a:rPr lang="en-US" sz="1600" dirty="0"/>
              <a:t>[n(r)]</a:t>
            </a:r>
            <a:r>
              <a:rPr lang="en-US" sz="1600" i="1" dirty="0"/>
              <a:t>, is not </a:t>
            </a:r>
            <a:r>
              <a:rPr lang="en-US" sz="1600" dirty="0"/>
              <a:t>known. An approximation, such as LDA or GGA, needs to be used, limiting the accuracy of the KS solution.</a:t>
            </a:r>
            <a:endParaRPr lang="en-US" sz="1600" baseline="30000" dirty="0"/>
          </a:p>
        </p:txBody>
      </p:sp>
      <p:pic>
        <p:nvPicPr>
          <p:cNvPr id="110593" name="Picture 1"/>
          <p:cNvPicPr>
            <a:picLocks noChangeAspect="1" noChangeArrowheads="1"/>
          </p:cNvPicPr>
          <p:nvPr/>
        </p:nvPicPr>
        <p:blipFill>
          <a:blip r:embed="rId2" cstate="print"/>
          <a:srcRect/>
          <a:stretch>
            <a:fillRect/>
          </a:stretch>
        </p:blipFill>
        <p:spPr bwMode="auto">
          <a:xfrm>
            <a:off x="1371600" y="171450"/>
            <a:ext cx="6381750" cy="4552950"/>
          </a:xfrm>
          <a:prstGeom prst="rect">
            <a:avLst/>
          </a:prstGeom>
          <a:noFill/>
          <a:ln w="9525">
            <a:noFill/>
            <a:miter lim="800000"/>
            <a:headEnd/>
            <a:tailEnd/>
          </a:ln>
        </p:spPr>
      </p:pic>
      <p:sp>
        <p:nvSpPr>
          <p:cNvPr id="4" name="Slide Number Placeholder 3"/>
          <p:cNvSpPr>
            <a:spLocks noGrp="1"/>
          </p:cNvSpPr>
          <p:nvPr>
            <p:ph type="sldNum" sz="quarter" idx="15"/>
          </p:nvPr>
        </p:nvSpPr>
        <p:spPr/>
        <p:txBody>
          <a:bodyPr/>
          <a:lstStyle/>
          <a:p>
            <a:fld id="{7B8E16AF-1FE1-4FE6-A501-9D85C31F5122}"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8382000" cy="4873752"/>
          </a:xfrm>
        </p:spPr>
        <p:txBody>
          <a:bodyPr/>
          <a:lstStyle/>
          <a:p>
            <a:pPr algn="just"/>
            <a:r>
              <a:rPr lang="en-TT" dirty="0"/>
              <a:t>However, you do not need to know every detail of </a:t>
            </a:r>
          </a:p>
          <a:p>
            <a:pPr lvl="1" algn="just"/>
            <a:r>
              <a:rPr lang="en-TT" dirty="0"/>
              <a:t>how fuel injectors work, </a:t>
            </a:r>
          </a:p>
          <a:p>
            <a:pPr lvl="1" algn="just"/>
            <a:r>
              <a:rPr lang="en-TT" dirty="0"/>
              <a:t>how to construct a radiator system that efficiently cools an engine, </a:t>
            </a:r>
          </a:p>
          <a:p>
            <a:pPr lvl="1" algn="just"/>
            <a:r>
              <a:rPr lang="en-TT" dirty="0"/>
              <a:t>other myriad of details. </a:t>
            </a:r>
          </a:p>
          <a:p>
            <a:pPr algn="just"/>
            <a:r>
              <a:rPr lang="en-TT" dirty="0"/>
              <a:t>You can make it across town to a friend’s house and back without understanding those details.</a:t>
            </a:r>
          </a:p>
          <a:p>
            <a:pPr algn="just"/>
            <a:endParaRPr lang="en-TT" dirty="0"/>
          </a:p>
          <a:p>
            <a:pPr algn="just"/>
            <a:r>
              <a:rPr lang="en-TT" b="1" dirty="0"/>
              <a:t>What if you plan to drive yourself across Antarctica?</a:t>
            </a:r>
          </a:p>
          <a:p>
            <a:endParaRPr lang="en-US"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4</a:t>
            </a:fld>
            <a:endParaRPr lang="en-US"/>
          </a:p>
        </p:txBody>
      </p:sp>
      <p:sp>
        <p:nvSpPr>
          <p:cNvPr id="5" name="Title 1"/>
          <p:cNvSpPr txBox="1">
            <a:spLocks/>
          </p:cNvSpPr>
          <p:nvPr/>
        </p:nvSpPr>
        <p:spPr>
          <a:xfrm>
            <a:off x="457200" y="762000"/>
            <a:ext cx="7467600" cy="65563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small" spc="0" normalizeH="0" baseline="0" noProof="0">
                <a:ln>
                  <a:noFill/>
                </a:ln>
                <a:solidFill>
                  <a:schemeClr val="tx2"/>
                </a:solidFill>
                <a:effectLst/>
                <a:uLnTx/>
                <a:uFillTx/>
                <a:latin typeface="+mj-lt"/>
                <a:ea typeface="+mj-ea"/>
                <a:cs typeface="+mj-cs"/>
              </a:rPr>
              <a:t>ZEN and THE ART of DRIVING !!!</a:t>
            </a:r>
            <a:endParaRPr kumimoji="0" lang="en-US" sz="30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9" name="Object 1029"/>
          <p:cNvGraphicFramePr>
            <a:graphicFrameLocks noChangeAspect="1"/>
          </p:cNvGraphicFramePr>
          <p:nvPr/>
        </p:nvGraphicFramePr>
        <p:xfrm>
          <a:off x="376238" y="1066800"/>
          <a:ext cx="4424362" cy="508000"/>
        </p:xfrm>
        <a:graphic>
          <a:graphicData uri="http://schemas.openxmlformats.org/presentationml/2006/ole">
            <mc:AlternateContent xmlns:mc="http://schemas.openxmlformats.org/markup-compatibility/2006">
              <mc:Choice xmlns:v="urn:schemas-microsoft-com:vml" Requires="v">
                <p:oleObj spid="_x0000_s27869" name="Equation" r:id="rId4" imgW="2425700" imgH="279400" progId="Equation.3">
                  <p:embed/>
                </p:oleObj>
              </mc:Choice>
              <mc:Fallback>
                <p:oleObj name="Equation" r:id="rId4" imgW="2425700" imgH="279400" progId="Equation.3">
                  <p:embed/>
                  <p:pic>
                    <p:nvPicPr>
                      <p:cNvPr id="0" name="Picture 1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38" y="1066800"/>
                        <a:ext cx="4424362" cy="508000"/>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sp>
        <p:nvSpPr>
          <p:cNvPr id="7" name="Title 1"/>
          <p:cNvSpPr txBox="1">
            <a:spLocks/>
          </p:cNvSpPr>
          <p:nvPr/>
        </p:nvSpPr>
        <p:spPr>
          <a:xfrm>
            <a:off x="457200" y="304800"/>
            <a:ext cx="7467600" cy="5334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700" b="0" i="0" u="none" strike="noStrike" kern="1200" cap="small" spc="0" normalizeH="0" baseline="0" noProof="0" dirty="0">
                <a:ln>
                  <a:noFill/>
                </a:ln>
                <a:solidFill>
                  <a:schemeClr val="tx2"/>
                </a:solidFill>
                <a:effectLst/>
                <a:uLnTx/>
                <a:uFillTx/>
                <a:latin typeface="+mj-lt"/>
                <a:ea typeface="+mj-ea"/>
                <a:cs typeface="+mj-cs"/>
              </a:rPr>
              <a:t>Kohn-Sham Method</a:t>
            </a:r>
          </a:p>
        </p:txBody>
      </p:sp>
      <p:graphicFrame>
        <p:nvGraphicFramePr>
          <p:cNvPr id="3" name="Object 1029"/>
          <p:cNvGraphicFramePr>
            <a:graphicFrameLocks noChangeAspect="1"/>
          </p:cNvGraphicFramePr>
          <p:nvPr/>
        </p:nvGraphicFramePr>
        <p:xfrm>
          <a:off x="-228600" y="1752600"/>
          <a:ext cx="5881688" cy="833438"/>
        </p:xfrm>
        <a:graphic>
          <a:graphicData uri="http://schemas.openxmlformats.org/presentationml/2006/ole">
            <mc:AlternateContent xmlns:mc="http://schemas.openxmlformats.org/markup-compatibility/2006">
              <mc:Choice xmlns:v="urn:schemas-microsoft-com:vml" Requires="v">
                <p:oleObj spid="_x0000_s27870" name="Equation" r:id="rId6" imgW="3225800" imgH="457200" progId="Equation.3">
                  <p:embed/>
                </p:oleObj>
              </mc:Choice>
              <mc:Fallback>
                <p:oleObj name="Equation" r:id="rId6" imgW="3225800" imgH="457200" progId="Equation.3">
                  <p:embed/>
                  <p:pic>
                    <p:nvPicPr>
                      <p:cNvPr id="0" name="Picture 1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752600"/>
                        <a:ext cx="5881688" cy="833438"/>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10" name="Object 7"/>
          <p:cNvGraphicFramePr>
            <a:graphicFrameLocks noChangeAspect="1"/>
          </p:cNvGraphicFramePr>
          <p:nvPr/>
        </p:nvGraphicFramePr>
        <p:xfrm>
          <a:off x="-228600" y="2590800"/>
          <a:ext cx="5881687" cy="833438"/>
        </p:xfrm>
        <a:graphic>
          <a:graphicData uri="http://schemas.openxmlformats.org/presentationml/2006/ole">
            <mc:AlternateContent xmlns:mc="http://schemas.openxmlformats.org/markup-compatibility/2006">
              <mc:Choice xmlns:v="urn:schemas-microsoft-com:vml" Requires="v">
                <p:oleObj spid="_x0000_s27871" name="Equation" r:id="rId8" imgW="3225800" imgH="457200" progId="Equation.3">
                  <p:embed/>
                </p:oleObj>
              </mc:Choice>
              <mc:Fallback>
                <p:oleObj name="Equation" r:id="rId8" imgW="3225800" imgH="457200" progId="Equation.3">
                  <p:embed/>
                  <p:pic>
                    <p:nvPicPr>
                      <p:cNvPr id="0" name="Picture 1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590800"/>
                        <a:ext cx="5881687" cy="833438"/>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11" name="Object 8"/>
          <p:cNvGraphicFramePr>
            <a:graphicFrameLocks noChangeAspect="1"/>
          </p:cNvGraphicFramePr>
          <p:nvPr/>
        </p:nvGraphicFramePr>
        <p:xfrm>
          <a:off x="-255588" y="3357563"/>
          <a:ext cx="9399588" cy="833437"/>
        </p:xfrm>
        <a:graphic>
          <a:graphicData uri="http://schemas.openxmlformats.org/presentationml/2006/ole">
            <mc:AlternateContent xmlns:mc="http://schemas.openxmlformats.org/markup-compatibility/2006">
              <mc:Choice xmlns:v="urn:schemas-microsoft-com:vml" Requires="v">
                <p:oleObj spid="_x0000_s27872" name="Equation" r:id="rId10" imgW="5156200" imgH="457200" progId="Equation.3">
                  <p:embed/>
                </p:oleObj>
              </mc:Choice>
              <mc:Fallback>
                <p:oleObj name="Equation" r:id="rId10" imgW="5156200" imgH="457200" progId="Equation.3">
                  <p:embed/>
                  <p:pic>
                    <p:nvPicPr>
                      <p:cNvPr id="0" name="Picture 1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88" y="3357563"/>
                        <a:ext cx="9399588" cy="833437"/>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12" name="Object 9"/>
          <p:cNvGraphicFramePr>
            <a:graphicFrameLocks noChangeAspect="1"/>
          </p:cNvGraphicFramePr>
          <p:nvPr/>
        </p:nvGraphicFramePr>
        <p:xfrm>
          <a:off x="-247650" y="4167187"/>
          <a:ext cx="6227763" cy="785813"/>
        </p:xfrm>
        <a:graphic>
          <a:graphicData uri="http://schemas.openxmlformats.org/presentationml/2006/ole">
            <mc:AlternateContent xmlns:mc="http://schemas.openxmlformats.org/markup-compatibility/2006">
              <mc:Choice xmlns:v="urn:schemas-microsoft-com:vml" Requires="v">
                <p:oleObj spid="_x0000_s27873" name="Equation" r:id="rId12" imgW="3416300" imgH="431800" progId="Equation.3">
                  <p:embed/>
                </p:oleObj>
              </mc:Choice>
              <mc:Fallback>
                <p:oleObj name="Equation" r:id="rId12" imgW="3416300" imgH="431800" progId="Equation.3">
                  <p:embed/>
                  <p:pic>
                    <p:nvPicPr>
                      <p:cNvPr id="0" name="Picture 1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650" y="4167187"/>
                        <a:ext cx="6227763" cy="785813"/>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13" name="Object 10"/>
          <p:cNvGraphicFramePr>
            <a:graphicFrameLocks noChangeAspect="1"/>
          </p:cNvGraphicFramePr>
          <p:nvPr/>
        </p:nvGraphicFramePr>
        <p:xfrm>
          <a:off x="-228600" y="4860925"/>
          <a:ext cx="8610600" cy="971550"/>
        </p:xfrm>
        <a:graphic>
          <a:graphicData uri="http://schemas.openxmlformats.org/presentationml/2006/ole">
            <mc:AlternateContent xmlns:mc="http://schemas.openxmlformats.org/markup-compatibility/2006">
              <mc:Choice xmlns:v="urn:schemas-microsoft-com:vml" Requires="v">
                <p:oleObj spid="_x0000_s27874" name="Equation" r:id="rId14" imgW="4724400" imgH="533400" progId="Equation.3">
                  <p:embed/>
                </p:oleObj>
              </mc:Choice>
              <mc:Fallback>
                <p:oleObj name="Equation" r:id="rId14" imgW="4724400" imgH="533400" progId="Equation.3">
                  <p:embed/>
                  <p:pic>
                    <p:nvPicPr>
                      <p:cNvPr id="0" name="Picture 1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 y="4860925"/>
                        <a:ext cx="8610600" cy="971550"/>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14" name="Object 11"/>
          <p:cNvGraphicFramePr>
            <a:graphicFrameLocks noChangeAspect="1"/>
          </p:cNvGraphicFramePr>
          <p:nvPr/>
        </p:nvGraphicFramePr>
        <p:xfrm>
          <a:off x="-223837" y="5657850"/>
          <a:ext cx="6319837" cy="971550"/>
        </p:xfrm>
        <a:graphic>
          <a:graphicData uri="http://schemas.openxmlformats.org/presentationml/2006/ole">
            <mc:AlternateContent xmlns:mc="http://schemas.openxmlformats.org/markup-compatibility/2006">
              <mc:Choice xmlns:v="urn:schemas-microsoft-com:vml" Requires="v">
                <p:oleObj spid="_x0000_s27875" name="Equation" r:id="rId16" imgW="3467100" imgH="533400" progId="Equation.3">
                  <p:embed/>
                </p:oleObj>
              </mc:Choice>
              <mc:Fallback>
                <p:oleObj name="Equation" r:id="rId16" imgW="3467100" imgH="533400" progId="Equation.3">
                  <p:embed/>
                  <p:pic>
                    <p:nvPicPr>
                      <p:cNvPr id="0" name="Picture 1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3837" y="5657850"/>
                        <a:ext cx="6319837" cy="971550"/>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sp>
        <p:nvSpPr>
          <p:cNvPr id="16" name="Slide Number Placeholder 15"/>
          <p:cNvSpPr>
            <a:spLocks noGrp="1"/>
          </p:cNvSpPr>
          <p:nvPr>
            <p:ph type="sldNum" sz="quarter" idx="15"/>
          </p:nvPr>
        </p:nvSpPr>
        <p:spPr/>
        <p:txBody>
          <a:bodyPr/>
          <a:lstStyle/>
          <a:p>
            <a:fld id="{7B8E16AF-1FE1-4FE6-A501-9D85C31F5122}" type="slidenum">
              <a:rPr lang="en-US" smtClean="0"/>
              <a:pPr/>
              <a:t>40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9" name="Object 2"/>
          <p:cNvGraphicFramePr>
            <a:graphicFrameLocks noChangeAspect="1"/>
          </p:cNvGraphicFramePr>
          <p:nvPr/>
        </p:nvGraphicFramePr>
        <p:xfrm>
          <a:off x="990600" y="304800"/>
          <a:ext cx="6319838" cy="971550"/>
        </p:xfrm>
        <a:graphic>
          <a:graphicData uri="http://schemas.openxmlformats.org/presentationml/2006/ole">
            <mc:AlternateContent xmlns:mc="http://schemas.openxmlformats.org/markup-compatibility/2006">
              <mc:Choice xmlns:v="urn:schemas-microsoft-com:vml" Requires="v">
                <p:oleObj spid="_x0000_s513152" name="Equation" r:id="rId3" imgW="3467100" imgH="533400" progId="Equation.3">
                  <p:embed/>
                </p:oleObj>
              </mc:Choice>
              <mc:Fallback>
                <p:oleObj name="Equation" r:id="rId3" imgW="3467100" imgH="533400" progId="Equation.3">
                  <p:embed/>
                  <p:pic>
                    <p:nvPicPr>
                      <p:cNvPr id="0"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04800"/>
                        <a:ext cx="6319838" cy="971550"/>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995689" y="1400530"/>
          <a:ext cx="6805613" cy="833437"/>
        </p:xfrm>
        <a:graphic>
          <a:graphicData uri="http://schemas.openxmlformats.org/presentationml/2006/ole">
            <mc:AlternateContent xmlns:mc="http://schemas.openxmlformats.org/markup-compatibility/2006">
              <mc:Choice xmlns:v="urn:schemas-microsoft-com:vml" Requires="v">
                <p:oleObj spid="_x0000_s513153" name="Equation" r:id="rId5" imgW="3733800" imgH="457200" progId="Equation.3">
                  <p:embed/>
                </p:oleObj>
              </mc:Choice>
              <mc:Fallback>
                <p:oleObj name="Equation" r:id="rId5" imgW="3733800" imgH="45720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689" y="1400530"/>
                        <a:ext cx="6805613" cy="833437"/>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985382" y="2366962"/>
          <a:ext cx="6273800" cy="833438"/>
        </p:xfrm>
        <a:graphic>
          <a:graphicData uri="http://schemas.openxmlformats.org/presentationml/2006/ole">
            <mc:AlternateContent xmlns:mc="http://schemas.openxmlformats.org/markup-compatibility/2006">
              <mc:Choice xmlns:v="urn:schemas-microsoft-com:vml" Requires="v">
                <p:oleObj spid="_x0000_s513154" name="Equation" r:id="rId7" imgW="3441700" imgH="457200" progId="Equation.3">
                  <p:embed/>
                </p:oleObj>
              </mc:Choice>
              <mc:Fallback>
                <p:oleObj name="Equation" r:id="rId7" imgW="3441700" imgH="457200" progId="Equation.3">
                  <p:embed/>
                  <p:pic>
                    <p:nvPicPr>
                      <p:cNvPr id="0" name="Picture 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382" y="2366962"/>
                        <a:ext cx="6273800" cy="833438"/>
                      </a:xfrm>
                      <a:prstGeom prst="rect">
                        <a:avLst/>
                      </a:prstGeom>
                      <a:noFill/>
                      <a:extLst>
                        <a:ext uri="{909E8E84-426E-40DD-AFC4-6F175D3DCCD1}">
                          <a14:hiddenFill xmlns:a14="http://schemas.microsoft.com/office/drawing/2010/main">
                            <a:solidFill>
                              <a:srgbClr val="FFCC99"/>
                            </a:solidFill>
                          </a14:hiddenFill>
                        </a:ext>
                      </a:extLst>
                    </p:spPr>
                  </p:pic>
                </p:oleObj>
              </mc:Fallback>
            </mc:AlternateContent>
          </a:graphicData>
        </a:graphic>
      </p:graphicFrame>
      <p:graphicFrame>
        <p:nvGraphicFramePr>
          <p:cNvPr id="513029" name="Content Placeholder 3"/>
          <p:cNvGraphicFramePr>
            <a:graphicFrameLocks noChangeAspect="1"/>
          </p:cNvGraphicFramePr>
          <p:nvPr/>
        </p:nvGraphicFramePr>
        <p:xfrm>
          <a:off x="478226" y="3915102"/>
          <a:ext cx="7969250" cy="1066800"/>
        </p:xfrm>
        <a:graphic>
          <a:graphicData uri="http://schemas.openxmlformats.org/presentationml/2006/ole">
            <mc:AlternateContent xmlns:mc="http://schemas.openxmlformats.org/markup-compatibility/2006">
              <mc:Choice xmlns:v="urn:schemas-microsoft-com:vml" Requires="v">
                <p:oleObj spid="_x0000_s513155" name="Equation" r:id="rId9" imgW="3416300" imgH="457200" progId="Equation.3">
                  <p:embed/>
                </p:oleObj>
              </mc:Choice>
              <mc:Fallback>
                <p:oleObj name="Equation" r:id="rId9" imgW="3416300" imgH="457200" progId="Equation.3">
                  <p:embed/>
                  <p:pic>
                    <p:nvPicPr>
                      <p:cNvPr id="0" name="Picture 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226" y="3915102"/>
                        <a:ext cx="7969250" cy="1066800"/>
                      </a:xfrm>
                      <a:prstGeom prst="rect">
                        <a:avLst/>
                      </a:prstGeom>
                      <a:solidFill>
                        <a:srgbClr val="C0C0C0"/>
                      </a:solidFill>
                    </p:spPr>
                  </p:pic>
                </p:oleObj>
              </mc:Fallback>
            </mc:AlternateContent>
          </a:graphicData>
        </a:graphic>
      </p:graphicFrame>
      <p:sp>
        <p:nvSpPr>
          <p:cNvPr id="8" name="Slide Number Placeholder 7"/>
          <p:cNvSpPr>
            <a:spLocks noGrp="1"/>
          </p:cNvSpPr>
          <p:nvPr>
            <p:ph type="sldNum" sz="quarter" idx="15"/>
          </p:nvPr>
        </p:nvSpPr>
        <p:spPr/>
        <p:txBody>
          <a:bodyPr/>
          <a:lstStyle/>
          <a:p>
            <a:fld id="{7B8E16AF-1FE1-4FE6-A501-9D85C31F5122}" type="slidenum">
              <a:rPr lang="en-US" smtClean="0"/>
              <a:pPr/>
              <a:t>41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3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 y="1600200"/>
            <a:ext cx="8686800" cy="4873752"/>
          </a:xfrm>
        </p:spPr>
        <p:txBody>
          <a:bodyPr>
            <a:normAutofit/>
          </a:bodyPr>
          <a:lstStyle/>
          <a:p>
            <a:pPr algn="just"/>
            <a:r>
              <a:rPr lang="en-US" sz="2000" dirty="0"/>
              <a:t>Exchange is the contribution to the energy arising from the </a:t>
            </a:r>
            <a:r>
              <a:rPr lang="en-US" sz="2000" dirty="0" err="1"/>
              <a:t>antisymmetry</a:t>
            </a:r>
            <a:r>
              <a:rPr lang="en-US" sz="2000" dirty="0"/>
              <a:t> of the wave function under permutation of electrons. It prevents two electrons from occupying the same one-electron state and also prevents two electrons of the same spin from coming close to each other; thus it lowers the total electrostatic energy. That lowering is called exchange energy.</a:t>
            </a:r>
          </a:p>
          <a:p>
            <a:pPr algn="just"/>
            <a:endParaRPr lang="en-US" sz="2000" dirty="0"/>
          </a:p>
          <a:p>
            <a:pPr algn="just"/>
            <a:endParaRPr lang="en-US" sz="2000" dirty="0"/>
          </a:p>
          <a:p>
            <a:pPr algn="just"/>
            <a:r>
              <a:rPr lang="en-US" sz="2000" dirty="0"/>
              <a:t>While calculating interaction energy of electron by using average potential arising from each electron, we are assuming as if the electrons were a distributed cloud of charge. It is in fact a rapidly moving point charge that tends to avoid the other electrons. The correction of this error is called correlation energy.</a:t>
            </a:r>
          </a:p>
        </p:txBody>
      </p:sp>
      <p:sp>
        <p:nvSpPr>
          <p:cNvPr id="4" name="Slide Number Placeholder 3"/>
          <p:cNvSpPr>
            <a:spLocks noGrp="1"/>
          </p:cNvSpPr>
          <p:nvPr>
            <p:ph type="sldNum" sz="quarter" idx="15"/>
          </p:nvPr>
        </p:nvSpPr>
        <p:spPr/>
        <p:txBody>
          <a:bodyPr/>
          <a:lstStyle/>
          <a:p>
            <a:fld id="{7B8E16AF-1FE1-4FE6-A501-9D85C31F5122}" type="slidenum">
              <a:rPr lang="en-US" smtClean="0"/>
              <a:pPr/>
              <a:t>42</a:t>
            </a:fld>
            <a:endParaRPr lang="en-US"/>
          </a:p>
        </p:txBody>
      </p:sp>
      <p:sp>
        <p:nvSpPr>
          <p:cNvPr id="5" name="Title 1"/>
          <p:cNvSpPr txBox="1">
            <a:spLocks/>
          </p:cNvSpPr>
          <p:nvPr/>
        </p:nvSpPr>
        <p:spPr>
          <a:xfrm>
            <a:off x="457200" y="304800"/>
            <a:ext cx="7467600" cy="533400"/>
          </a:xfrm>
          <a:prstGeom prst="rect">
            <a:avLst/>
          </a:prstGeom>
        </p:spPr>
        <p:txBody>
          <a:bodyPr vert="horz"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700" cap="small" dirty="0">
                <a:solidFill>
                  <a:schemeClr val="tx2"/>
                </a:solidFill>
                <a:latin typeface="+mj-lt"/>
                <a:ea typeface="+mj-ea"/>
                <a:cs typeface="+mj-cs"/>
              </a:rPr>
              <a:t>Exchange Correlation Energy</a:t>
            </a:r>
            <a:endParaRPr kumimoji="0" lang="en-US" sz="2700" b="0" i="0" u="none" strike="noStrike" kern="1200" cap="small"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Density Approximation (LDA)</a:t>
            </a:r>
          </a:p>
        </p:txBody>
      </p:sp>
      <p:sp>
        <p:nvSpPr>
          <p:cNvPr id="5" name="Content Placeholder 4"/>
          <p:cNvSpPr>
            <a:spLocks noGrp="1"/>
          </p:cNvSpPr>
          <p:nvPr>
            <p:ph sz="quarter" idx="1"/>
          </p:nvPr>
        </p:nvSpPr>
        <p:spPr>
          <a:xfrm>
            <a:off x="457200" y="1524000"/>
            <a:ext cx="8305800" cy="5105400"/>
          </a:xfrm>
        </p:spPr>
        <p:txBody>
          <a:bodyPr>
            <a:normAutofit/>
          </a:bodyPr>
          <a:lstStyle/>
          <a:p>
            <a:pPr algn="just"/>
            <a:r>
              <a:rPr lang="en-US" sz="2000" dirty="0"/>
              <a:t>KS equations exactly incorporate kinetic energy, </a:t>
            </a:r>
            <a:r>
              <a:rPr lang="en-US" sz="2000" u="sng" dirty="0"/>
              <a:t>NOT</a:t>
            </a:r>
            <a:r>
              <a:rPr lang="en-US" sz="2000" dirty="0"/>
              <a:t> the </a:t>
            </a:r>
            <a:r>
              <a:rPr lang="en-US" sz="2000" b="1" dirty="0"/>
              <a:t>exchange correlation functional</a:t>
            </a:r>
            <a:r>
              <a:rPr lang="en-US" sz="2000" dirty="0"/>
              <a:t> </a:t>
            </a:r>
          </a:p>
          <a:p>
            <a:pPr algn="just"/>
            <a:endParaRPr lang="en-US" sz="2000" dirty="0"/>
          </a:p>
          <a:p>
            <a:pPr algn="just"/>
            <a:r>
              <a:rPr lang="en-US" sz="2000" dirty="0"/>
              <a:t>An explicit form for </a:t>
            </a:r>
            <a:r>
              <a:rPr lang="en-US" sz="2000" b="1" dirty="0"/>
              <a:t>exchange-correlation functional</a:t>
            </a:r>
            <a:r>
              <a:rPr lang="en-US" sz="2000" dirty="0"/>
              <a:t> is needed to specify KS equations.</a:t>
            </a:r>
          </a:p>
          <a:p>
            <a:pPr algn="just">
              <a:buNone/>
            </a:pPr>
            <a:endParaRPr lang="en-US" sz="2000" dirty="0"/>
          </a:p>
          <a:p>
            <a:pPr algn="just"/>
            <a:r>
              <a:rPr lang="en-US" sz="2000" dirty="0"/>
              <a:t>Difficult and the greatest challenge in DFT.</a:t>
            </a:r>
          </a:p>
          <a:p>
            <a:pPr algn="just"/>
            <a:endParaRPr lang="en-US" sz="2000" dirty="0"/>
          </a:p>
          <a:p>
            <a:pPr algn="just"/>
            <a:r>
              <a:rPr lang="en-US" sz="2000" dirty="0"/>
              <a:t>Simplest approximation: </a:t>
            </a:r>
            <a:r>
              <a:rPr lang="en-US" sz="2000" b="1" dirty="0"/>
              <a:t>LDA</a:t>
            </a:r>
          </a:p>
          <a:p>
            <a:pPr algn="just"/>
            <a:endParaRPr lang="en-US" sz="2000" dirty="0"/>
          </a:p>
          <a:p>
            <a:pPr algn="just"/>
            <a:r>
              <a:rPr lang="en-US" sz="2000" b="1" u="sng" dirty="0"/>
              <a:t>Local Density Approximation</a:t>
            </a:r>
          </a:p>
          <a:p>
            <a:pPr algn="just">
              <a:buNone/>
            </a:pPr>
            <a:endParaRPr lang="en-US" sz="2000" dirty="0"/>
          </a:p>
          <a:p>
            <a:pPr algn="just"/>
            <a:r>
              <a:rPr lang="en-US" sz="2000" dirty="0"/>
              <a:t>Proposed by Kohn and Sham (1965)</a:t>
            </a:r>
          </a:p>
          <a:p>
            <a:pPr algn="just"/>
            <a:endParaRPr lang="en-US" sz="2000" dirty="0"/>
          </a:p>
          <a:p>
            <a:pPr algn="just"/>
            <a:endParaRPr lang="en-US" sz="2000" dirty="0"/>
          </a:p>
          <a:p>
            <a:pPr algn="just"/>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Density Approximation</a:t>
            </a:r>
          </a:p>
        </p:txBody>
      </p:sp>
      <p:sp>
        <p:nvSpPr>
          <p:cNvPr id="3" name="Content Placeholder 2"/>
          <p:cNvSpPr>
            <a:spLocks noGrp="1"/>
          </p:cNvSpPr>
          <p:nvPr>
            <p:ph sz="quarter" idx="1"/>
          </p:nvPr>
        </p:nvSpPr>
        <p:spPr>
          <a:xfrm>
            <a:off x="457200" y="1600200"/>
            <a:ext cx="8305800" cy="4724400"/>
          </a:xfrm>
        </p:spPr>
        <p:txBody>
          <a:bodyPr>
            <a:normAutofit/>
          </a:bodyPr>
          <a:lstStyle/>
          <a:p>
            <a:pPr algn="just"/>
            <a:r>
              <a:rPr lang="en-US" sz="2000" dirty="0"/>
              <a:t>Hypothetical </a:t>
            </a:r>
            <a:r>
              <a:rPr lang="en-US" sz="2000" i="1" u="sng" dirty="0"/>
              <a:t>uniform electron gas</a:t>
            </a:r>
            <a:r>
              <a:rPr lang="en-US" sz="2000" i="1" dirty="0"/>
              <a:t>.</a:t>
            </a:r>
          </a:p>
          <a:p>
            <a:pPr algn="just"/>
            <a:endParaRPr lang="en-US" sz="2000" i="1" dirty="0"/>
          </a:p>
          <a:p>
            <a:pPr algn="just"/>
            <a:r>
              <a:rPr lang="en-US" sz="2000" dirty="0"/>
              <a:t>Fairly good model for simple metals like sodium.</a:t>
            </a:r>
          </a:p>
          <a:p>
            <a:pPr algn="just"/>
            <a:endParaRPr lang="en-US" sz="2000" dirty="0"/>
          </a:p>
          <a:p>
            <a:pPr algn="just"/>
            <a:r>
              <a:rPr lang="en-US" sz="2000" dirty="0"/>
              <a:t>Pretty far form any realistic situation in atoms or molecules, which are usually characterized by rapidly varying densities.</a:t>
            </a:r>
          </a:p>
          <a:p>
            <a:pPr algn="just">
              <a:buNone/>
            </a:pPr>
            <a:endParaRPr lang="en-US" sz="2000" dirty="0"/>
          </a:p>
          <a:p>
            <a:pPr algn="just"/>
            <a:r>
              <a:rPr lang="en-US" sz="2000" dirty="0"/>
              <a:t>Why LDA has a prominent role in DFT?</a:t>
            </a:r>
          </a:p>
          <a:p>
            <a:pPr algn="just"/>
            <a:endParaRPr lang="en-US" sz="2000" dirty="0"/>
          </a:p>
          <a:p>
            <a:pPr algn="just"/>
            <a:r>
              <a:rPr lang="en-US" sz="2000" dirty="0"/>
              <a:t>Uniform electron gas is the only system for which we know the form of exchange and correlation energy </a:t>
            </a:r>
            <a:r>
              <a:rPr lang="en-US" sz="2000" dirty="0" err="1"/>
              <a:t>functionals</a:t>
            </a:r>
            <a:r>
              <a:rPr lang="en-US" sz="2000" dirty="0"/>
              <a:t> exactly or at least to vary high accuracy.</a:t>
            </a:r>
          </a:p>
        </p:txBody>
      </p:sp>
      <p:sp>
        <p:nvSpPr>
          <p:cNvPr id="4" name="Slide Number Placeholder 3"/>
          <p:cNvSpPr>
            <a:spLocks noGrp="1"/>
          </p:cNvSpPr>
          <p:nvPr>
            <p:ph type="sldNum" sz="quarter" idx="15"/>
          </p:nvPr>
        </p:nvSpPr>
        <p:spPr/>
        <p:txBody>
          <a:bodyPr/>
          <a:lstStyle/>
          <a:p>
            <a:fld id="{7B8E16AF-1FE1-4FE6-A501-9D85C31F5122}" type="slidenum">
              <a:rPr lang="en-US" smtClean="0"/>
              <a:pPr/>
              <a:t>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Density Approximation</a:t>
            </a:r>
          </a:p>
        </p:txBody>
      </p:sp>
      <p:graphicFrame>
        <p:nvGraphicFramePr>
          <p:cNvPr id="30723" name="Content Placeholder 3"/>
          <p:cNvGraphicFramePr>
            <a:graphicFrameLocks noChangeAspect="1"/>
          </p:cNvGraphicFramePr>
          <p:nvPr/>
        </p:nvGraphicFramePr>
        <p:xfrm>
          <a:off x="685800" y="1752600"/>
          <a:ext cx="6919044" cy="1208087"/>
        </p:xfrm>
        <a:graphic>
          <a:graphicData uri="http://schemas.openxmlformats.org/presentationml/2006/ole">
            <mc:AlternateContent xmlns:mc="http://schemas.openxmlformats.org/markup-compatibility/2006">
              <mc:Choice xmlns:v="urn:schemas-microsoft-com:vml" Requires="v">
                <p:oleObj spid="_x0000_s30789" name="Equation" r:id="rId4" imgW="1600200" imgH="279400" progId="Equation.3">
                  <p:embed/>
                </p:oleObj>
              </mc:Choice>
              <mc:Fallback>
                <p:oleObj name="Equation" r:id="rId4" imgW="1600200" imgH="279400" progId="Equation.3">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6919044" cy="1208087"/>
                      </a:xfrm>
                      <a:prstGeom prst="rect">
                        <a:avLst/>
                      </a:prstGeom>
                      <a:solidFill>
                        <a:srgbClr val="C0C0C0"/>
                      </a:solidFill>
                    </p:spPr>
                  </p:pic>
                </p:oleObj>
              </mc:Fallback>
            </mc:AlternateContent>
          </a:graphicData>
        </a:graphic>
      </p:graphicFrame>
      <p:graphicFrame>
        <p:nvGraphicFramePr>
          <p:cNvPr id="30724" name="Content Placeholder 3"/>
          <p:cNvGraphicFramePr>
            <a:graphicFrameLocks noChangeAspect="1"/>
          </p:cNvGraphicFramePr>
          <p:nvPr/>
        </p:nvGraphicFramePr>
        <p:xfrm>
          <a:off x="685800" y="3657600"/>
          <a:ext cx="7143750" cy="1295400"/>
        </p:xfrm>
        <a:graphic>
          <a:graphicData uri="http://schemas.openxmlformats.org/presentationml/2006/ole">
            <mc:AlternateContent xmlns:mc="http://schemas.openxmlformats.org/markup-compatibility/2006">
              <mc:Choice xmlns:v="urn:schemas-microsoft-com:vml" Requires="v">
                <p:oleObj spid="_x0000_s30790" name="Equation" r:id="rId6" imgW="2451100" imgH="444500" progId="Equation.3">
                  <p:embed/>
                </p:oleObj>
              </mc:Choice>
              <mc:Fallback>
                <p:oleObj name="Equation" r:id="rId6" imgW="2451100" imgH="444500" progId="Equation.3">
                  <p:embed/>
                  <p:pic>
                    <p:nvPicPr>
                      <p:cNvPr id="0"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657600"/>
                        <a:ext cx="7143750" cy="129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5"/>
          </p:nvPr>
        </p:nvSpPr>
        <p:spPr/>
        <p:txBody>
          <a:bodyPr/>
          <a:lstStyle/>
          <a:p>
            <a:fld id="{7B8E16AF-1FE1-4FE6-A501-9D85C31F5122}"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Density Approximation</a:t>
            </a:r>
          </a:p>
        </p:txBody>
      </p:sp>
      <p:graphicFrame>
        <p:nvGraphicFramePr>
          <p:cNvPr id="2051" name="Content Placeholder 3"/>
          <p:cNvGraphicFramePr>
            <a:graphicFrameLocks noChangeAspect="1"/>
          </p:cNvGraphicFramePr>
          <p:nvPr/>
        </p:nvGraphicFramePr>
        <p:xfrm>
          <a:off x="381000" y="2743200"/>
          <a:ext cx="8000164" cy="1447800"/>
        </p:xfrm>
        <a:graphic>
          <a:graphicData uri="http://schemas.openxmlformats.org/presentationml/2006/ole">
            <mc:AlternateContent xmlns:mc="http://schemas.openxmlformats.org/markup-compatibility/2006">
              <mc:Choice xmlns:v="urn:schemas-microsoft-com:vml" Requires="v">
                <p:oleObj spid="_x0000_s2087" name="Equation" r:id="rId4" imgW="2806700" imgH="508000" progId="Equation.3">
                  <p:embed/>
                </p:oleObj>
              </mc:Choice>
              <mc:Fallback>
                <p:oleObj name="Equation" r:id="rId4" imgW="2806700" imgH="508000" progId="Equation.3">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743200"/>
                        <a:ext cx="8000164"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5"/>
          </p:nvPr>
        </p:nvSpPr>
        <p:spPr/>
        <p:txBody>
          <a:bodyPr/>
          <a:lstStyle/>
          <a:p>
            <a:fld id="{7B8E16AF-1FE1-4FE6-A501-9D85C31F5122}"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Density Approximation</a:t>
            </a:r>
          </a:p>
        </p:txBody>
      </p:sp>
      <p:graphicFrame>
        <p:nvGraphicFramePr>
          <p:cNvPr id="3075" name="Content Placeholder 3"/>
          <p:cNvGraphicFramePr>
            <a:graphicFrameLocks noChangeAspect="1"/>
          </p:cNvGraphicFramePr>
          <p:nvPr/>
        </p:nvGraphicFramePr>
        <p:xfrm>
          <a:off x="977900" y="1905000"/>
          <a:ext cx="6108700" cy="990600"/>
        </p:xfrm>
        <a:graphic>
          <a:graphicData uri="http://schemas.openxmlformats.org/presentationml/2006/ole">
            <mc:AlternateContent xmlns:mc="http://schemas.openxmlformats.org/markup-compatibility/2006">
              <mc:Choice xmlns:v="urn:schemas-microsoft-com:vml" Requires="v">
                <p:oleObj spid="_x0000_s3201" name="Equation" r:id="rId4" imgW="1409700" imgH="228600" progId="Equation.3">
                  <p:embed/>
                </p:oleObj>
              </mc:Choice>
              <mc:Fallback>
                <p:oleObj name="Equation" r:id="rId4" imgW="1409700" imgH="228600" progId="Equation.3">
                  <p:embed/>
                  <p:pic>
                    <p:nvPicPr>
                      <p:cNvPr id="0" name="Picture 6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 y="1905000"/>
                        <a:ext cx="6108700" cy="990600"/>
                      </a:xfrm>
                      <a:prstGeom prst="rect">
                        <a:avLst/>
                      </a:prstGeom>
                      <a:solidFill>
                        <a:srgbClr val="C0C0C0"/>
                      </a:solidFill>
                    </p:spPr>
                  </p:pic>
                </p:oleObj>
              </mc:Fallback>
            </mc:AlternateContent>
          </a:graphicData>
        </a:graphic>
      </p:graphicFrame>
      <p:graphicFrame>
        <p:nvGraphicFramePr>
          <p:cNvPr id="3076" name="Content Placeholder 3"/>
          <p:cNvGraphicFramePr>
            <a:graphicFrameLocks noChangeAspect="1"/>
          </p:cNvGraphicFramePr>
          <p:nvPr/>
        </p:nvGraphicFramePr>
        <p:xfrm>
          <a:off x="889000" y="3276600"/>
          <a:ext cx="5080000" cy="838200"/>
        </p:xfrm>
        <a:graphic>
          <a:graphicData uri="http://schemas.openxmlformats.org/presentationml/2006/ole">
            <mc:AlternateContent xmlns:mc="http://schemas.openxmlformats.org/markup-compatibility/2006">
              <mc:Choice xmlns:v="urn:schemas-microsoft-com:vml" Requires="v">
                <p:oleObj spid="_x0000_s3202" name="Equation" r:id="rId6" imgW="1269449" imgH="241195" progId="Equation.3">
                  <p:embed/>
                </p:oleObj>
              </mc:Choice>
              <mc:Fallback>
                <p:oleObj name="Equation" r:id="rId6" imgW="1269449" imgH="241195" progId="Equation.3">
                  <p:embed/>
                  <p:pic>
                    <p:nvPicPr>
                      <p:cNvPr id="0" name="Picture 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000" y="3276600"/>
                        <a:ext cx="5080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5"/>
          <p:cNvGraphicFramePr>
            <a:graphicFrameLocks noChangeAspect="1"/>
          </p:cNvGraphicFramePr>
          <p:nvPr/>
        </p:nvGraphicFramePr>
        <p:xfrm>
          <a:off x="3429000" y="4191000"/>
          <a:ext cx="2057400" cy="1119059"/>
        </p:xfrm>
        <a:graphic>
          <a:graphicData uri="http://schemas.openxmlformats.org/presentationml/2006/ole">
            <mc:AlternateContent xmlns:mc="http://schemas.openxmlformats.org/markup-compatibility/2006">
              <mc:Choice xmlns:v="urn:schemas-microsoft-com:vml" Requires="v">
                <p:oleObj spid="_x0000_s3203" name="Equation" r:id="rId8" imgW="863225" imgH="469696" progId="Equation.3">
                  <p:embed/>
                </p:oleObj>
              </mc:Choice>
              <mc:Fallback>
                <p:oleObj name="Equation" r:id="rId8" imgW="863225" imgH="469696" progId="Equation.3">
                  <p:embed/>
                  <p:pic>
                    <p:nvPicPr>
                      <p:cNvPr id="0" name="Picture 6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191000"/>
                        <a:ext cx="2057400" cy="1119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Content Placeholder 6"/>
          <p:cNvGraphicFramePr>
            <a:graphicFrameLocks noChangeAspect="1"/>
          </p:cNvGraphicFramePr>
          <p:nvPr/>
        </p:nvGraphicFramePr>
        <p:xfrm>
          <a:off x="1066800" y="5528132"/>
          <a:ext cx="1295400" cy="752078"/>
        </p:xfrm>
        <a:graphic>
          <a:graphicData uri="http://schemas.openxmlformats.org/presentationml/2006/ole">
            <mc:AlternateContent xmlns:mc="http://schemas.openxmlformats.org/markup-compatibility/2006">
              <mc:Choice xmlns:v="urn:schemas-microsoft-com:vml" Requires="v">
                <p:oleObj spid="_x0000_s3204" name="Equation" r:id="rId10" imgW="393529" imgH="228501" progId="Equation.3">
                  <p:embed/>
                </p:oleObj>
              </mc:Choice>
              <mc:Fallback>
                <p:oleObj name="Equation" r:id="rId10" imgW="393529" imgH="228501" progId="Equation.3">
                  <p:embed/>
                  <p:pic>
                    <p:nvPicPr>
                      <p:cNvPr id="0" name="Picture 7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5528132"/>
                        <a:ext cx="1295400" cy="7520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ontent Placeholder 5"/>
          <p:cNvSpPr>
            <a:spLocks noGrp="1"/>
          </p:cNvSpPr>
          <p:nvPr>
            <p:ph sz="quarter" idx="1"/>
          </p:nvPr>
        </p:nvSpPr>
        <p:spPr>
          <a:xfrm>
            <a:off x="2362200" y="5638800"/>
            <a:ext cx="5334000" cy="609600"/>
          </a:xfrm>
        </p:spPr>
        <p:txBody>
          <a:bodyPr/>
          <a:lstStyle/>
          <a:p>
            <a:pPr>
              <a:buNone/>
            </a:pPr>
            <a:r>
              <a:rPr lang="en-US" dirty="0"/>
              <a:t>Can be calculated Numerically</a:t>
            </a:r>
          </a:p>
        </p:txBody>
      </p:sp>
      <p:sp>
        <p:nvSpPr>
          <p:cNvPr id="9" name="Slide Number Placeholder 8"/>
          <p:cNvSpPr>
            <a:spLocks noGrp="1"/>
          </p:cNvSpPr>
          <p:nvPr>
            <p:ph type="sldNum" sz="quarter" idx="15"/>
          </p:nvPr>
        </p:nvSpPr>
        <p:spPr/>
        <p:txBody>
          <a:bodyPr/>
          <a:lstStyle/>
          <a:p>
            <a:fld id="{7B8E16AF-1FE1-4FE6-A501-9D85C31F5122}"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LDA</a:t>
            </a:r>
          </a:p>
        </p:txBody>
      </p:sp>
      <p:graphicFrame>
        <p:nvGraphicFramePr>
          <p:cNvPr id="4" name="Object 3"/>
          <p:cNvGraphicFramePr>
            <a:graphicFrameLocks noChangeAspect="1"/>
          </p:cNvGraphicFramePr>
          <p:nvPr/>
        </p:nvGraphicFramePr>
        <p:xfrm>
          <a:off x="3886200" y="609600"/>
          <a:ext cx="723900" cy="723900"/>
        </p:xfrm>
        <a:graphic>
          <a:graphicData uri="http://schemas.openxmlformats.org/presentationml/2006/ole">
            <mc:AlternateContent xmlns:mc="http://schemas.openxmlformats.org/markup-compatibility/2006">
              <mc:Choice xmlns:v="urn:schemas-microsoft-com:vml" Requires="v">
                <p:oleObj spid="_x0000_s66688" name="Equation" r:id="rId4" imgW="228600" imgH="228600" progId="Equation.3">
                  <p:embed/>
                </p:oleObj>
              </mc:Choice>
              <mc:Fallback>
                <p:oleObj name="Equation" r:id="rId4" imgW="228600" imgH="228600" progId="Equation.3">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7239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Arrow Connector 5"/>
          <p:cNvCxnSpPr/>
          <p:nvPr/>
        </p:nvCxnSpPr>
        <p:spPr>
          <a:xfrm rot="5400000">
            <a:off x="3848100" y="1713706"/>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66563" name="Content Placeholder 3"/>
          <p:cNvGraphicFramePr>
            <a:graphicFrameLocks noChangeAspect="1"/>
          </p:cNvGraphicFramePr>
          <p:nvPr/>
        </p:nvGraphicFramePr>
        <p:xfrm>
          <a:off x="2608262" y="2133600"/>
          <a:ext cx="3030538" cy="889000"/>
        </p:xfrm>
        <a:graphic>
          <a:graphicData uri="http://schemas.openxmlformats.org/presentationml/2006/ole">
            <mc:AlternateContent xmlns:mc="http://schemas.openxmlformats.org/markup-compatibility/2006">
              <mc:Choice xmlns:v="urn:schemas-microsoft-com:vml" Requires="v">
                <p:oleObj spid="_x0000_s66689" name="Equation" r:id="rId6" imgW="952087" imgH="279279" progId="Equation.3">
                  <p:embed/>
                </p:oleObj>
              </mc:Choice>
              <mc:Fallback>
                <p:oleObj name="Equation" r:id="rId6" imgW="952087" imgH="279279" progId="Equation.3">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8262" y="2133600"/>
                        <a:ext cx="3030538" cy="889000"/>
                      </a:xfrm>
                      <a:prstGeom prst="rect">
                        <a:avLst/>
                      </a:prstGeom>
                      <a:solidFill>
                        <a:srgbClr val="C0C0C0"/>
                      </a:solidFill>
                    </p:spPr>
                  </p:pic>
                </p:oleObj>
              </mc:Fallback>
            </mc:AlternateContent>
          </a:graphicData>
        </a:graphic>
      </p:graphicFrame>
      <p:grpSp>
        <p:nvGrpSpPr>
          <p:cNvPr id="18" name="Group 17"/>
          <p:cNvGrpSpPr/>
          <p:nvPr/>
        </p:nvGrpSpPr>
        <p:grpSpPr>
          <a:xfrm>
            <a:off x="3886200" y="2209800"/>
            <a:ext cx="1143000" cy="1447800"/>
            <a:chOff x="6477000" y="2057400"/>
            <a:chExt cx="1143000" cy="1447800"/>
          </a:xfrm>
        </p:grpSpPr>
        <p:sp>
          <p:nvSpPr>
            <p:cNvPr id="8" name="Oval 7"/>
            <p:cNvSpPr/>
            <p:nvPr/>
          </p:nvSpPr>
          <p:spPr>
            <a:xfrm>
              <a:off x="6477000" y="2057400"/>
              <a:ext cx="1143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rot="5400000">
              <a:off x="6782594" y="3199606"/>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aphicFrame>
        <p:nvGraphicFramePr>
          <p:cNvPr id="66564" name="Content Placeholder 3"/>
          <p:cNvGraphicFramePr>
            <a:graphicFrameLocks noChangeAspect="1"/>
          </p:cNvGraphicFramePr>
          <p:nvPr/>
        </p:nvGraphicFramePr>
        <p:xfrm>
          <a:off x="2882900" y="3733800"/>
          <a:ext cx="3213100" cy="838200"/>
        </p:xfrm>
        <a:graphic>
          <a:graphicData uri="http://schemas.openxmlformats.org/presentationml/2006/ole">
            <mc:AlternateContent xmlns:mc="http://schemas.openxmlformats.org/markup-compatibility/2006">
              <mc:Choice xmlns:v="urn:schemas-microsoft-com:vml" Requires="v">
                <p:oleObj spid="_x0000_s66690" name="Equation" r:id="rId8" imgW="876300" imgH="228600" progId="Equation.3">
                  <p:embed/>
                </p:oleObj>
              </mc:Choice>
              <mc:Fallback>
                <p:oleObj name="Equation" r:id="rId8" imgW="876300" imgH="228600" progId="Equation.3">
                  <p:embed/>
                  <p:pic>
                    <p:nvPicPr>
                      <p:cNvPr id="0" name="Picture 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2900" y="3733800"/>
                        <a:ext cx="3213100" cy="838200"/>
                      </a:xfrm>
                      <a:prstGeom prst="rect">
                        <a:avLst/>
                      </a:prstGeom>
                      <a:solidFill>
                        <a:srgbClr val="C0C0C0"/>
                      </a:solidFill>
                    </p:spPr>
                  </p:pic>
                </p:oleObj>
              </mc:Fallback>
            </mc:AlternateContent>
          </a:graphicData>
        </a:graphic>
      </p:graphicFrame>
      <p:cxnSp>
        <p:nvCxnSpPr>
          <p:cNvPr id="14" name="Straight Arrow Connector 13"/>
          <p:cNvCxnSpPr/>
          <p:nvPr/>
        </p:nvCxnSpPr>
        <p:spPr>
          <a:xfrm rot="5400000">
            <a:off x="3124994" y="4952206"/>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877594" y="4952206"/>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66565" name="Object 5"/>
          <p:cNvGraphicFramePr>
            <a:graphicFrameLocks noChangeAspect="1"/>
          </p:cNvGraphicFramePr>
          <p:nvPr/>
        </p:nvGraphicFramePr>
        <p:xfrm>
          <a:off x="2595563" y="5410200"/>
          <a:ext cx="1995487" cy="609600"/>
        </p:xfrm>
        <a:graphic>
          <a:graphicData uri="http://schemas.openxmlformats.org/presentationml/2006/ole">
            <mc:AlternateContent xmlns:mc="http://schemas.openxmlformats.org/markup-compatibility/2006">
              <mc:Choice xmlns:v="urn:schemas-microsoft-com:vml" Requires="v">
                <p:oleObj spid="_x0000_s66691" name="Equation" r:id="rId10" imgW="685800" imgH="241300" progId="Equation.3">
                  <p:embed/>
                </p:oleObj>
              </mc:Choice>
              <mc:Fallback>
                <p:oleObj name="Equation" r:id="rId10" imgW="685800" imgH="241300" progId="Equation.3">
                  <p:embed/>
                  <p:pic>
                    <p:nvPicPr>
                      <p:cNvPr id="0" name="Picture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5563" y="5410200"/>
                        <a:ext cx="19954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5029200" y="5486400"/>
            <a:ext cx="2590800" cy="369332"/>
          </a:xfrm>
          <a:prstGeom prst="rect">
            <a:avLst/>
          </a:prstGeom>
          <a:noFill/>
        </p:spPr>
        <p:txBody>
          <a:bodyPr wrap="square" rtlCol="0">
            <a:spAutoFit/>
          </a:bodyPr>
          <a:lstStyle/>
          <a:p>
            <a:r>
              <a:rPr lang="en-US" dirty="0"/>
              <a:t>Numerical methods</a:t>
            </a:r>
          </a:p>
        </p:txBody>
      </p:sp>
      <p:sp>
        <p:nvSpPr>
          <p:cNvPr id="15" name="Slide Number Placeholder 14"/>
          <p:cNvSpPr>
            <a:spLocks noGrp="1"/>
          </p:cNvSpPr>
          <p:nvPr>
            <p:ph type="sldNum" sz="quarter" idx="15"/>
          </p:nvPr>
        </p:nvSpPr>
        <p:spPr/>
        <p:txBody>
          <a:bodyPr/>
          <a:lstStyle/>
          <a:p>
            <a:fld id="{7B8E16AF-1FE1-4FE6-A501-9D85C31F5122}"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656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65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 electron density</a:t>
            </a:r>
          </a:p>
        </p:txBody>
      </p:sp>
      <p:sp>
        <p:nvSpPr>
          <p:cNvPr id="3" name="Content Placeholder 2"/>
          <p:cNvSpPr>
            <a:spLocks noGrp="1"/>
          </p:cNvSpPr>
          <p:nvPr>
            <p:ph sz="quarter" idx="1"/>
          </p:nvPr>
        </p:nvSpPr>
        <p:spPr>
          <a:xfrm>
            <a:off x="457200" y="1600200"/>
            <a:ext cx="7315200" cy="533400"/>
          </a:xfrm>
        </p:spPr>
        <p:txBody>
          <a:bodyPr>
            <a:normAutofit fontScale="92500"/>
          </a:bodyPr>
          <a:lstStyle/>
          <a:p>
            <a:r>
              <a:rPr lang="en-US" dirty="0"/>
              <a:t>Eigenfunctions of electron in 3D box with side </a:t>
            </a:r>
            <a:r>
              <a:rPr lang="en-US" i="1" dirty="0"/>
              <a:t>l </a:t>
            </a:r>
            <a:r>
              <a:rPr lang="en-US" dirty="0"/>
              <a:t>is</a:t>
            </a:r>
          </a:p>
        </p:txBody>
      </p:sp>
      <p:graphicFrame>
        <p:nvGraphicFramePr>
          <p:cNvPr id="64514" name="Object 2"/>
          <p:cNvGraphicFramePr>
            <a:graphicFrameLocks noChangeAspect="1"/>
          </p:cNvGraphicFramePr>
          <p:nvPr/>
        </p:nvGraphicFramePr>
        <p:xfrm>
          <a:off x="762000" y="2286000"/>
          <a:ext cx="5840413" cy="914400"/>
        </p:xfrm>
        <a:graphic>
          <a:graphicData uri="http://schemas.openxmlformats.org/presentationml/2006/ole">
            <mc:AlternateContent xmlns:mc="http://schemas.openxmlformats.org/markup-compatibility/2006">
              <mc:Choice xmlns:v="urn:schemas-microsoft-com:vml" Requires="v">
                <p:oleObj spid="_x0000_s64700" name="Equation" r:id="rId4" imgW="2514600" imgH="393700" progId="Equation.3">
                  <p:embed/>
                </p:oleObj>
              </mc:Choice>
              <mc:Fallback>
                <p:oleObj name="Equation" r:id="rId4" imgW="2514600" imgH="393700" progId="Equation.3">
                  <p:embed/>
                  <p:pic>
                    <p:nvPicPr>
                      <p:cNvPr id="0" name="Picture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286000"/>
                        <a:ext cx="5840413"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Content Placeholder 2"/>
          <p:cNvSpPr txBox="1">
            <a:spLocks/>
          </p:cNvSpPr>
          <p:nvPr/>
        </p:nvSpPr>
        <p:spPr>
          <a:xfrm>
            <a:off x="457200" y="3657600"/>
            <a:ext cx="5181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dirty="0"/>
              <a:t>With periodic boundary condition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6" name="Object 5"/>
          <p:cNvGraphicFramePr>
            <a:graphicFrameLocks noChangeAspect="1"/>
          </p:cNvGraphicFramePr>
          <p:nvPr/>
        </p:nvGraphicFramePr>
        <p:xfrm>
          <a:off x="5770562" y="3683000"/>
          <a:ext cx="2078038" cy="431800"/>
        </p:xfrm>
        <a:graphic>
          <a:graphicData uri="http://schemas.openxmlformats.org/presentationml/2006/ole">
            <mc:AlternateContent xmlns:mc="http://schemas.openxmlformats.org/markup-compatibility/2006">
              <mc:Choice xmlns:v="urn:schemas-microsoft-com:vml" Requires="v">
                <p:oleObj spid="_x0000_s64701" name="Equation" r:id="rId6" imgW="977476" imgH="203112" progId="Equation.3">
                  <p:embed/>
                </p:oleObj>
              </mc:Choice>
              <mc:Fallback>
                <p:oleObj name="Equation" r:id="rId6" imgW="977476" imgH="203112" progId="Equation.3">
                  <p:embed/>
                  <p:pic>
                    <p:nvPicPr>
                      <p:cNvPr id="0" name="Picture 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0562" y="3683000"/>
                        <a:ext cx="2078038"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6" name="Object 4"/>
          <p:cNvGraphicFramePr>
            <a:graphicFrameLocks noChangeAspect="1"/>
          </p:cNvGraphicFramePr>
          <p:nvPr/>
        </p:nvGraphicFramePr>
        <p:xfrm>
          <a:off x="5334000" y="4447930"/>
          <a:ext cx="2971800" cy="427396"/>
        </p:xfrm>
        <a:graphic>
          <a:graphicData uri="http://schemas.openxmlformats.org/presentationml/2006/ole">
            <mc:AlternateContent xmlns:mc="http://schemas.openxmlformats.org/markup-compatibility/2006">
              <mc:Choice xmlns:v="urn:schemas-microsoft-com:vml" Requires="v">
                <p:oleObj spid="_x0000_s64702" name="Equation" r:id="rId8" imgW="1676400" imgH="241300" progId="Equation.3">
                  <p:embed/>
                </p:oleObj>
              </mc:Choice>
              <mc:Fallback>
                <p:oleObj name="Equation" r:id="rId8" imgW="1676400" imgH="241300" progId="Equation.3">
                  <p:embed/>
                  <p:pic>
                    <p:nvPicPr>
                      <p:cNvPr id="0" name="Picture 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447930"/>
                        <a:ext cx="2971800" cy="427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7" name="Object 5"/>
          <p:cNvGraphicFramePr>
            <a:graphicFrameLocks noChangeAspect="1"/>
          </p:cNvGraphicFramePr>
          <p:nvPr/>
        </p:nvGraphicFramePr>
        <p:xfrm>
          <a:off x="3760788" y="4275665"/>
          <a:ext cx="1392237" cy="757237"/>
        </p:xfrm>
        <a:graphic>
          <a:graphicData uri="http://schemas.openxmlformats.org/presentationml/2006/ole">
            <mc:AlternateContent xmlns:mc="http://schemas.openxmlformats.org/markup-compatibility/2006">
              <mc:Choice xmlns:v="urn:schemas-microsoft-com:vml" Requires="v">
                <p:oleObj spid="_x0000_s64703" name="Equation" r:id="rId10" imgW="723586" imgH="393529" progId="Equation.3">
                  <p:embed/>
                </p:oleObj>
              </mc:Choice>
              <mc:Fallback>
                <p:oleObj name="Equation" r:id="rId10" imgW="723586" imgH="393529" progId="Equation.3">
                  <p:embed/>
                  <p:pic>
                    <p:nvPicPr>
                      <p:cNvPr id="0" name="Picture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0788" y="4275665"/>
                        <a:ext cx="1392237" cy="757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8" name="Object 6"/>
          <p:cNvGraphicFramePr>
            <a:graphicFrameLocks noChangeAspect="1"/>
          </p:cNvGraphicFramePr>
          <p:nvPr/>
        </p:nvGraphicFramePr>
        <p:xfrm>
          <a:off x="2160588" y="4277252"/>
          <a:ext cx="1416050" cy="755650"/>
        </p:xfrm>
        <a:graphic>
          <a:graphicData uri="http://schemas.openxmlformats.org/presentationml/2006/ole">
            <mc:AlternateContent xmlns:mc="http://schemas.openxmlformats.org/markup-compatibility/2006">
              <mc:Choice xmlns:v="urn:schemas-microsoft-com:vml" Requires="v">
                <p:oleObj spid="_x0000_s64704" name="Equation" r:id="rId12" imgW="736280" imgH="393529" progId="Equation.3">
                  <p:embed/>
                </p:oleObj>
              </mc:Choice>
              <mc:Fallback>
                <p:oleObj name="Equation" r:id="rId12" imgW="736280" imgH="393529" progId="Equation.3">
                  <p:embed/>
                  <p:pic>
                    <p:nvPicPr>
                      <p:cNvPr id="0" name="Picture 1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0588" y="4277252"/>
                        <a:ext cx="141605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19" name="Object 7"/>
          <p:cNvGraphicFramePr>
            <a:graphicFrameLocks noChangeAspect="1"/>
          </p:cNvGraphicFramePr>
          <p:nvPr/>
        </p:nvGraphicFramePr>
        <p:xfrm>
          <a:off x="714375" y="4270902"/>
          <a:ext cx="1390650" cy="742950"/>
        </p:xfrm>
        <a:graphic>
          <a:graphicData uri="http://schemas.openxmlformats.org/presentationml/2006/ole">
            <mc:AlternateContent xmlns:mc="http://schemas.openxmlformats.org/markup-compatibility/2006">
              <mc:Choice xmlns:v="urn:schemas-microsoft-com:vml" Requires="v">
                <p:oleObj spid="_x0000_s64705" name="Equation" r:id="rId14" imgW="736280" imgH="393529" progId="Equation.3">
                  <p:embed/>
                </p:oleObj>
              </mc:Choice>
              <mc:Fallback>
                <p:oleObj name="Equation" r:id="rId14" imgW="736280" imgH="393529" progId="Equation.3">
                  <p:embed/>
                  <p:pic>
                    <p:nvPicPr>
                      <p:cNvPr id="0" name="Picture 10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4375" y="4270902"/>
                        <a:ext cx="1390650"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Slide Number Placeholder 10"/>
          <p:cNvSpPr>
            <a:spLocks noGrp="1"/>
          </p:cNvSpPr>
          <p:nvPr>
            <p:ph type="sldNum" sz="quarter" idx="15"/>
          </p:nvPr>
        </p:nvSpPr>
        <p:spPr/>
        <p:txBody>
          <a:bodyPr/>
          <a:lstStyle/>
          <a:p>
            <a:fld id="{7B8E16AF-1FE1-4FE6-A501-9D85C31F5122}" type="slidenum">
              <a:rPr lang="en-US" smtClean="0"/>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5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5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3886200" cy="731838"/>
          </a:xfrm>
        </p:spPr>
        <p:txBody>
          <a:bodyPr/>
          <a:lstStyle/>
          <a:p>
            <a:r>
              <a:rPr lang="en-US" dirty="0"/>
              <a:t>WAVE FUNCTION</a:t>
            </a:r>
          </a:p>
        </p:txBody>
      </p:sp>
      <p:sp>
        <p:nvSpPr>
          <p:cNvPr id="3" name="Content Placeholder 2"/>
          <p:cNvSpPr>
            <a:spLocks noGrp="1"/>
          </p:cNvSpPr>
          <p:nvPr>
            <p:ph sz="quarter" idx="1"/>
          </p:nvPr>
        </p:nvSpPr>
        <p:spPr>
          <a:xfrm>
            <a:off x="152400" y="1143000"/>
            <a:ext cx="8839200" cy="5330952"/>
          </a:xfrm>
        </p:spPr>
        <p:txBody>
          <a:bodyPr>
            <a:normAutofit lnSpcReduction="10000"/>
          </a:bodyPr>
          <a:lstStyle/>
          <a:p>
            <a:pPr algn="just"/>
            <a:r>
              <a:rPr lang="en-US" dirty="0"/>
              <a:t>A particle is distributed through space, like a wave.</a:t>
            </a:r>
          </a:p>
          <a:p>
            <a:pPr algn="just"/>
            <a:endParaRPr lang="en-US" dirty="0"/>
          </a:p>
          <a:p>
            <a:pPr algn="just"/>
            <a:r>
              <a:rPr lang="en-US" dirty="0"/>
              <a:t>Represented by the wave function, which is a central quantity in quantum theory.</a:t>
            </a:r>
          </a:p>
          <a:p>
            <a:pPr algn="just"/>
            <a:endParaRPr lang="en-US" dirty="0"/>
          </a:p>
          <a:p>
            <a:pPr algn="just"/>
            <a:r>
              <a:rPr lang="en-US" dirty="0"/>
              <a:t>Often the wave function is denoted by the letter </a:t>
            </a:r>
            <a:r>
              <a:rPr lang="el-GR" dirty="0"/>
              <a:t>ψ</a:t>
            </a:r>
            <a:r>
              <a:rPr lang="en-US" dirty="0"/>
              <a:t> (psi).</a:t>
            </a:r>
          </a:p>
          <a:p>
            <a:pPr algn="just"/>
            <a:endParaRPr lang="en-US" dirty="0"/>
          </a:p>
          <a:p>
            <a:pPr algn="just"/>
            <a:r>
              <a:rPr lang="en-US" dirty="0"/>
              <a:t>The wave function contains all the information that can be determined experimentally, but it is not an experimentally measurable quantity itself.</a:t>
            </a:r>
          </a:p>
          <a:p>
            <a:pPr algn="just"/>
            <a:endParaRPr lang="en-US" dirty="0"/>
          </a:p>
          <a:p>
            <a:pPr algn="just"/>
            <a:r>
              <a:rPr lang="en-US" dirty="0"/>
              <a:t>It is a very complicated function as it depends on the coordinates of every particle. </a:t>
            </a:r>
          </a:p>
          <a:p>
            <a:pPr algn="just"/>
            <a:endParaRPr lang="en-US"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8"/>
          <p:cNvSpPr>
            <a:spLocks noGrp="1" noChangeArrowheads="1"/>
          </p:cNvSpPr>
          <p:nvPr>
            <p:ph type="title"/>
          </p:nvPr>
        </p:nvSpPr>
        <p:spPr/>
        <p:txBody>
          <a:bodyPr/>
          <a:lstStyle/>
          <a:p>
            <a:r>
              <a:rPr lang="en-US" dirty="0"/>
              <a:t>Uniform electron density</a:t>
            </a:r>
          </a:p>
        </p:txBody>
      </p:sp>
      <p:sp>
        <p:nvSpPr>
          <p:cNvPr id="8" name="Content Placeholder 7"/>
          <p:cNvSpPr>
            <a:spLocks noGrp="1"/>
          </p:cNvSpPr>
          <p:nvPr>
            <p:ph sz="quarter" idx="1"/>
          </p:nvPr>
        </p:nvSpPr>
        <p:spPr>
          <a:xfrm>
            <a:off x="457200" y="1600200"/>
            <a:ext cx="8001000" cy="914400"/>
          </a:xfrm>
        </p:spPr>
        <p:txBody>
          <a:bodyPr/>
          <a:lstStyle/>
          <a:p>
            <a:r>
              <a:rPr lang="en-US" dirty="0"/>
              <a:t>Density matrix for doubly occupied spatial orbital is ,</a:t>
            </a:r>
          </a:p>
        </p:txBody>
      </p:sp>
      <p:graphicFrame>
        <p:nvGraphicFramePr>
          <p:cNvPr id="55303" name="Object 7"/>
          <p:cNvGraphicFramePr>
            <a:graphicFrameLocks noChangeAspect="1"/>
          </p:cNvGraphicFramePr>
          <p:nvPr/>
        </p:nvGraphicFramePr>
        <p:xfrm>
          <a:off x="1143000" y="2514600"/>
          <a:ext cx="4013834" cy="838200"/>
        </p:xfrm>
        <a:graphic>
          <a:graphicData uri="http://schemas.openxmlformats.org/presentationml/2006/ole">
            <mc:AlternateContent xmlns:mc="http://schemas.openxmlformats.org/markup-compatibility/2006">
              <mc:Choice xmlns:v="urn:schemas-microsoft-com:vml" Requires="v">
                <p:oleObj spid="_x0000_s55399" name="Equation" r:id="rId4" imgW="1701800" imgH="355600" progId="Equation.3">
                  <p:embed/>
                </p:oleObj>
              </mc:Choice>
              <mc:Fallback>
                <p:oleObj name="Equation" r:id="rId4" imgW="1701800" imgH="355600" progId="Equation.3">
                  <p:embed/>
                  <p:pic>
                    <p:nvPicPr>
                      <p:cNvPr id="0"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14600"/>
                        <a:ext cx="4013834"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4" name="Object 8"/>
          <p:cNvGraphicFramePr>
            <a:graphicFrameLocks noChangeAspect="1"/>
          </p:cNvGraphicFramePr>
          <p:nvPr/>
        </p:nvGraphicFramePr>
        <p:xfrm>
          <a:off x="1219200" y="3444875"/>
          <a:ext cx="3700554" cy="1050925"/>
        </p:xfrm>
        <a:graphic>
          <a:graphicData uri="http://schemas.openxmlformats.org/presentationml/2006/ole">
            <mc:AlternateContent xmlns:mc="http://schemas.openxmlformats.org/markup-compatibility/2006">
              <mc:Choice xmlns:v="urn:schemas-microsoft-com:vml" Requires="v">
                <p:oleObj spid="_x0000_s55400" name="Equation" r:id="rId6" imgW="1473200" imgH="419100" progId="Equation.3">
                  <p:embed/>
                </p:oleObj>
              </mc:Choice>
              <mc:Fallback>
                <p:oleObj name="Equation" r:id="rId6" imgW="1473200" imgH="419100" progId="Equation.3">
                  <p:embed/>
                  <p:pic>
                    <p:nvPicPr>
                      <p:cNvPr id="0"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444875"/>
                        <a:ext cx="3700554"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ntent Placeholder 7"/>
          <p:cNvSpPr txBox="1">
            <a:spLocks/>
          </p:cNvSpPr>
          <p:nvPr/>
        </p:nvSpPr>
        <p:spPr>
          <a:xfrm>
            <a:off x="457200" y="4648200"/>
            <a:ext cx="8305800" cy="914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If there is a large</a:t>
            </a:r>
            <a:r>
              <a:rPr kumimoji="0" lang="en-US" sz="2400" b="0" i="0" u="none" strike="noStrike" kern="1200" cap="none" spc="0" normalizeH="0" noProof="0" dirty="0">
                <a:ln>
                  <a:noFill/>
                </a:ln>
                <a:solidFill>
                  <a:schemeClr val="tx1"/>
                </a:solidFill>
                <a:effectLst/>
                <a:uLnTx/>
                <a:uFillTx/>
                <a:latin typeface="+mn-lt"/>
                <a:ea typeface="+mn-ea"/>
                <a:cs typeface="+mn-cs"/>
              </a:rPr>
              <a:t> number of occupied states, the sum can be replaced by an integral</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55305" name="Object 9"/>
          <p:cNvGraphicFramePr>
            <a:graphicFrameLocks noChangeAspect="1"/>
          </p:cNvGraphicFramePr>
          <p:nvPr/>
        </p:nvGraphicFramePr>
        <p:xfrm>
          <a:off x="1447800" y="5428799"/>
          <a:ext cx="4648200" cy="1048201"/>
        </p:xfrm>
        <a:graphic>
          <a:graphicData uri="http://schemas.openxmlformats.org/presentationml/2006/ole">
            <mc:AlternateContent xmlns:mc="http://schemas.openxmlformats.org/markup-compatibility/2006">
              <mc:Choice xmlns:v="urn:schemas-microsoft-com:vml" Requires="v">
                <p:oleObj spid="_x0000_s55401" name="Equation" r:id="rId8" imgW="2082800" imgH="469900" progId="Equation.3">
                  <p:embed/>
                </p:oleObj>
              </mc:Choice>
              <mc:Fallback>
                <p:oleObj name="Equation" r:id="rId8" imgW="2082800" imgH="469900" progId="Equation.3">
                  <p:embed/>
                  <p:pic>
                    <p:nvPicPr>
                      <p:cNvPr id="0" name="Picture 5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428799"/>
                        <a:ext cx="4648200" cy="1048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5"/>
          </p:nvPr>
        </p:nvSpPr>
        <p:spPr/>
        <p:txBody>
          <a:bodyPr/>
          <a:lstStyle/>
          <a:p>
            <a:fld id="{7B8E16AF-1FE1-4FE6-A501-9D85C31F5122}" type="slidenum">
              <a:rPr lang="en-US" smtClean="0"/>
              <a:pPr/>
              <a:t>50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3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53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5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3" name="Rectangle 9"/>
          <p:cNvSpPr>
            <a:spLocks noGrp="1" noChangeArrowheads="1"/>
          </p:cNvSpPr>
          <p:nvPr>
            <p:ph type="title"/>
          </p:nvPr>
        </p:nvSpPr>
        <p:spPr/>
        <p:txBody>
          <a:bodyPr/>
          <a:lstStyle/>
          <a:p>
            <a:r>
              <a:rPr lang="en-US" dirty="0"/>
              <a:t>Uniform electron density</a:t>
            </a:r>
          </a:p>
        </p:txBody>
      </p:sp>
      <p:graphicFrame>
        <p:nvGraphicFramePr>
          <p:cNvPr id="56324" name="Object 4"/>
          <p:cNvGraphicFramePr>
            <a:graphicFrameLocks noChangeAspect="1"/>
          </p:cNvGraphicFramePr>
          <p:nvPr/>
        </p:nvGraphicFramePr>
        <p:xfrm>
          <a:off x="838200" y="1676400"/>
          <a:ext cx="3700463" cy="1050925"/>
        </p:xfrm>
        <a:graphic>
          <a:graphicData uri="http://schemas.openxmlformats.org/presentationml/2006/ole">
            <mc:AlternateContent xmlns:mc="http://schemas.openxmlformats.org/markup-compatibility/2006">
              <mc:Choice xmlns:v="urn:schemas-microsoft-com:vml" Requires="v">
                <p:oleObj spid="_x0000_s56420" name="Equation" r:id="rId4" imgW="1473200" imgH="419100" progId="Equation.3">
                  <p:embed/>
                </p:oleObj>
              </mc:Choice>
              <mc:Fallback>
                <p:oleObj name="Equation" r:id="rId4" imgW="1473200" imgH="419100" progId="Equation.3">
                  <p:embed/>
                  <p:pic>
                    <p:nvPicPr>
                      <p:cNvPr id="0" name="Picture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76400"/>
                        <a:ext cx="3700463" cy="1050925"/>
                      </a:xfrm>
                      <a:prstGeom prst="rect">
                        <a:avLst/>
                      </a:prstGeom>
                      <a:solidFill>
                        <a:srgbClr val="C0C0C0"/>
                      </a:solidFill>
                    </p:spPr>
                  </p:pic>
                </p:oleObj>
              </mc:Fallback>
            </mc:AlternateContent>
          </a:graphicData>
        </a:graphic>
      </p:graphicFrame>
      <p:graphicFrame>
        <p:nvGraphicFramePr>
          <p:cNvPr id="56325" name="Object 5"/>
          <p:cNvGraphicFramePr>
            <a:graphicFrameLocks noChangeAspect="1"/>
          </p:cNvGraphicFramePr>
          <p:nvPr/>
        </p:nvGraphicFramePr>
        <p:xfrm>
          <a:off x="533400" y="4419600"/>
          <a:ext cx="6858000" cy="1203325"/>
        </p:xfrm>
        <a:graphic>
          <a:graphicData uri="http://schemas.openxmlformats.org/presentationml/2006/ole">
            <mc:AlternateContent xmlns:mc="http://schemas.openxmlformats.org/markup-compatibility/2006">
              <mc:Choice xmlns:v="urn:schemas-microsoft-com:vml" Requires="v">
                <p:oleObj spid="_x0000_s56421" name="Equation" r:id="rId6" imgW="2247900" imgH="393700" progId="Equation.3">
                  <p:embed/>
                </p:oleObj>
              </mc:Choice>
              <mc:Fallback>
                <p:oleObj name="Equation" r:id="rId6" imgW="2247900" imgH="393700" progId="Equation.3">
                  <p:embed/>
                  <p:pic>
                    <p:nvPicPr>
                      <p:cNvPr id="0" name="Picture 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419600"/>
                        <a:ext cx="6858000" cy="1203325"/>
                      </a:xfrm>
                      <a:prstGeom prst="rect">
                        <a:avLst/>
                      </a:prstGeom>
                      <a:solidFill>
                        <a:srgbClr val="C0C0C0"/>
                      </a:solidFill>
                    </p:spPr>
                  </p:pic>
                </p:oleObj>
              </mc:Fallback>
            </mc:AlternateContent>
          </a:graphicData>
        </a:graphic>
      </p:graphicFrame>
      <p:graphicFrame>
        <p:nvGraphicFramePr>
          <p:cNvPr id="56326" name="Object 6"/>
          <p:cNvGraphicFramePr>
            <a:graphicFrameLocks noChangeAspect="1"/>
          </p:cNvGraphicFramePr>
          <p:nvPr/>
        </p:nvGraphicFramePr>
        <p:xfrm>
          <a:off x="762000" y="3048000"/>
          <a:ext cx="4648200" cy="1047750"/>
        </p:xfrm>
        <a:graphic>
          <a:graphicData uri="http://schemas.openxmlformats.org/presentationml/2006/ole">
            <mc:AlternateContent xmlns:mc="http://schemas.openxmlformats.org/markup-compatibility/2006">
              <mc:Choice xmlns:v="urn:schemas-microsoft-com:vml" Requires="v">
                <p:oleObj spid="_x0000_s56422" name="Equation" r:id="rId8" imgW="2082800" imgH="469900" progId="Equation.3">
                  <p:embed/>
                </p:oleObj>
              </mc:Choice>
              <mc:Fallback>
                <p:oleObj name="Equation" r:id="rId8" imgW="2082800" imgH="469900" progId="Equation.3">
                  <p:embed/>
                  <p:pic>
                    <p:nvPicPr>
                      <p:cNvPr id="0" name="Picture 5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3048000"/>
                        <a:ext cx="464820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7B8E16AF-1FE1-4FE6-A501-9D85C31F5122}" type="slidenum">
              <a:rPr lang="en-US" smtClean="0"/>
              <a:pPr/>
              <a:t>51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3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7" name="Rectangle 13"/>
          <p:cNvSpPr>
            <a:spLocks noGrp="1" noChangeArrowheads="1"/>
          </p:cNvSpPr>
          <p:nvPr>
            <p:ph type="title"/>
          </p:nvPr>
        </p:nvSpPr>
        <p:spPr/>
        <p:txBody>
          <a:bodyPr/>
          <a:lstStyle/>
          <a:p>
            <a:r>
              <a:rPr lang="en-US" dirty="0"/>
              <a:t>Uniform electron density</a:t>
            </a:r>
          </a:p>
        </p:txBody>
      </p:sp>
      <p:sp>
        <p:nvSpPr>
          <p:cNvPr id="16398" name="Rectangle 14"/>
          <p:cNvSpPr>
            <a:spLocks noGrp="1" noChangeArrowheads="1"/>
          </p:cNvSpPr>
          <p:nvPr>
            <p:ph type="body" idx="1"/>
          </p:nvPr>
        </p:nvSpPr>
        <p:spPr>
          <a:xfrm>
            <a:off x="6096000" y="3124200"/>
            <a:ext cx="3048000" cy="457200"/>
          </a:xfrm>
        </p:spPr>
        <p:txBody>
          <a:bodyPr>
            <a:normAutofit fontScale="62500" lnSpcReduction="20000"/>
          </a:bodyPr>
          <a:lstStyle/>
          <a:p>
            <a:r>
              <a:rPr lang="en-US" dirty="0"/>
              <a:t>Where </a:t>
            </a:r>
            <a:r>
              <a:rPr lang="en-US" dirty="0" err="1"/>
              <a:t>k</a:t>
            </a:r>
            <a:r>
              <a:rPr lang="en-US" baseline="-25000" dirty="0" err="1"/>
              <a:t>F</a:t>
            </a:r>
            <a:r>
              <a:rPr lang="en-US" dirty="0"/>
              <a:t> is called  Fermi wave vector </a:t>
            </a:r>
          </a:p>
        </p:txBody>
      </p:sp>
      <p:graphicFrame>
        <p:nvGraphicFramePr>
          <p:cNvPr id="16394" name="Object 10"/>
          <p:cNvGraphicFramePr>
            <a:graphicFrameLocks noGrp="1" noChangeAspect="1"/>
          </p:cNvGraphicFramePr>
          <p:nvPr>
            <p:ph sz="quarter" idx="4294967295"/>
          </p:nvPr>
        </p:nvGraphicFramePr>
        <p:xfrm>
          <a:off x="609601" y="2743200"/>
          <a:ext cx="5715000" cy="1136479"/>
        </p:xfrm>
        <a:graphic>
          <a:graphicData uri="http://schemas.openxmlformats.org/presentationml/2006/ole">
            <mc:AlternateContent xmlns:mc="http://schemas.openxmlformats.org/markup-compatibility/2006">
              <mc:Choice xmlns:v="urn:schemas-microsoft-com:vml" Requires="v">
                <p:oleObj spid="_x0000_s57475" name="Equation" r:id="rId4" imgW="2425700" imgH="482600" progId="Equation.3">
                  <p:embed/>
                </p:oleObj>
              </mc:Choice>
              <mc:Fallback>
                <p:oleObj name="Equation" r:id="rId4" imgW="2425700" imgH="482600" progId="Equation.3">
                  <p:embed/>
                  <p:pic>
                    <p:nvPicPr>
                      <p:cNvPr id="0" name="Picture 6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1" y="2743200"/>
                        <a:ext cx="5715000" cy="1136479"/>
                      </a:xfrm>
                      <a:prstGeom prst="rect">
                        <a:avLst/>
                      </a:prstGeom>
                      <a:solidFill>
                        <a:srgbClr val="C0C0C0"/>
                      </a:solidFill>
                    </p:spPr>
                  </p:pic>
                </p:oleObj>
              </mc:Fallback>
            </mc:AlternateContent>
          </a:graphicData>
        </a:graphic>
      </p:graphicFrame>
      <p:graphicFrame>
        <p:nvGraphicFramePr>
          <p:cNvPr id="57349" name="Object 5"/>
          <p:cNvGraphicFramePr>
            <a:graphicFrameLocks noChangeAspect="1"/>
          </p:cNvGraphicFramePr>
          <p:nvPr/>
        </p:nvGraphicFramePr>
        <p:xfrm>
          <a:off x="609600" y="1447801"/>
          <a:ext cx="5791200" cy="1016141"/>
        </p:xfrm>
        <a:graphic>
          <a:graphicData uri="http://schemas.openxmlformats.org/presentationml/2006/ole">
            <mc:AlternateContent xmlns:mc="http://schemas.openxmlformats.org/markup-compatibility/2006">
              <mc:Choice xmlns:v="urn:schemas-microsoft-com:vml" Requires="v">
                <p:oleObj spid="_x0000_s57476" name="Equation" r:id="rId6" imgW="2247900" imgH="393700" progId="Equation.3">
                  <p:embed/>
                </p:oleObj>
              </mc:Choice>
              <mc:Fallback>
                <p:oleObj name="Equation" r:id="rId6" imgW="2247900" imgH="393700" progId="Equation.3">
                  <p:embed/>
                  <p:pic>
                    <p:nvPicPr>
                      <p:cNvPr id="0"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447801"/>
                        <a:ext cx="5791200" cy="1016141"/>
                      </a:xfrm>
                      <a:prstGeom prst="rect">
                        <a:avLst/>
                      </a:prstGeom>
                      <a:solidFill>
                        <a:srgbClr val="C0C0C0"/>
                      </a:solidFill>
                    </p:spPr>
                  </p:pic>
                </p:oleObj>
              </mc:Fallback>
            </mc:AlternateContent>
          </a:graphicData>
        </a:graphic>
      </p:graphicFrame>
      <p:graphicFrame>
        <p:nvGraphicFramePr>
          <p:cNvPr id="57350" name="Object 6"/>
          <p:cNvGraphicFramePr>
            <a:graphicFrameLocks noChangeAspect="1"/>
          </p:cNvGraphicFramePr>
          <p:nvPr/>
        </p:nvGraphicFramePr>
        <p:xfrm>
          <a:off x="533400" y="4038600"/>
          <a:ext cx="5775158" cy="1143000"/>
        </p:xfrm>
        <a:graphic>
          <a:graphicData uri="http://schemas.openxmlformats.org/presentationml/2006/ole">
            <mc:AlternateContent xmlns:mc="http://schemas.openxmlformats.org/markup-compatibility/2006">
              <mc:Choice xmlns:v="urn:schemas-microsoft-com:vml" Requires="v">
                <p:oleObj spid="_x0000_s57477" name="Equation" r:id="rId8" imgW="2438400" imgH="482600" progId="Equation.3">
                  <p:embed/>
                </p:oleObj>
              </mc:Choice>
              <mc:Fallback>
                <p:oleObj name="Equation" r:id="rId8" imgW="2438400" imgH="482600" progId="Equation.3">
                  <p:embed/>
                  <p:pic>
                    <p:nvPicPr>
                      <p:cNvPr id="0" name="Picture 7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4038600"/>
                        <a:ext cx="577515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352" name="Object 8"/>
          <p:cNvGraphicFramePr>
            <a:graphicFrameLocks noChangeAspect="1"/>
          </p:cNvGraphicFramePr>
          <p:nvPr/>
        </p:nvGraphicFramePr>
        <p:xfrm>
          <a:off x="685800" y="5562600"/>
          <a:ext cx="2577503" cy="533400"/>
        </p:xfrm>
        <a:graphic>
          <a:graphicData uri="http://schemas.openxmlformats.org/presentationml/2006/ole">
            <mc:AlternateContent xmlns:mc="http://schemas.openxmlformats.org/markup-compatibility/2006">
              <mc:Choice xmlns:v="urn:schemas-microsoft-com:vml" Requires="v">
                <p:oleObj spid="_x0000_s57478" name="Equation" r:id="rId10" imgW="1205977" imgH="266584" progId="Equation.3">
                  <p:embed/>
                </p:oleObj>
              </mc:Choice>
              <mc:Fallback>
                <p:oleObj name="Equation" r:id="rId10" imgW="1205977" imgH="266584" progId="Equation.3">
                  <p:embed/>
                  <p:pic>
                    <p:nvPicPr>
                      <p:cNvPr id="0" name="Picture 7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5562600"/>
                        <a:ext cx="2577503" cy="533400"/>
                      </a:xfrm>
                      <a:prstGeom prst="rect">
                        <a:avLst/>
                      </a:prstGeom>
                      <a:solidFill>
                        <a:srgbClr val="C0C0C0"/>
                      </a:solidFill>
                    </p:spPr>
                  </p:pic>
                </p:oleObj>
              </mc:Fallback>
            </mc:AlternateContent>
          </a:graphicData>
        </a:graphic>
      </p:graphicFrame>
      <p:sp>
        <p:nvSpPr>
          <p:cNvPr id="8" name="Slide Number Placeholder 7"/>
          <p:cNvSpPr>
            <a:spLocks noGrp="1"/>
          </p:cNvSpPr>
          <p:nvPr>
            <p:ph type="sldNum" sz="quarter" idx="15"/>
          </p:nvPr>
        </p:nvSpPr>
        <p:spPr/>
        <p:txBody>
          <a:bodyPr/>
          <a:lstStyle/>
          <a:p>
            <a:fld id="{7B8E16AF-1FE1-4FE6-A501-9D85C31F5122}"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9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Rectangle 11"/>
          <p:cNvSpPr>
            <a:spLocks noGrp="1" noChangeArrowheads="1"/>
          </p:cNvSpPr>
          <p:nvPr>
            <p:ph type="title"/>
          </p:nvPr>
        </p:nvSpPr>
        <p:spPr/>
        <p:txBody>
          <a:bodyPr/>
          <a:lstStyle/>
          <a:p>
            <a:r>
              <a:rPr lang="en-US" dirty="0"/>
              <a:t>Uniform electron density</a:t>
            </a:r>
          </a:p>
        </p:txBody>
      </p:sp>
      <p:graphicFrame>
        <p:nvGraphicFramePr>
          <p:cNvPr id="58373" name="Object 5"/>
          <p:cNvGraphicFramePr>
            <a:graphicFrameLocks noChangeAspect="1"/>
          </p:cNvGraphicFramePr>
          <p:nvPr/>
        </p:nvGraphicFramePr>
        <p:xfrm>
          <a:off x="457200" y="1600200"/>
          <a:ext cx="5715000" cy="1136650"/>
        </p:xfrm>
        <a:graphic>
          <a:graphicData uri="http://schemas.openxmlformats.org/presentationml/2006/ole">
            <mc:AlternateContent xmlns:mc="http://schemas.openxmlformats.org/markup-compatibility/2006">
              <mc:Choice xmlns:v="urn:schemas-microsoft-com:vml" Requires="v">
                <p:oleObj spid="_x0000_s58499" name="Equation" r:id="rId4" imgW="2425700" imgH="482600" progId="Equation.3">
                  <p:embed/>
                </p:oleObj>
              </mc:Choice>
              <mc:Fallback>
                <p:oleObj name="Equation" r:id="rId4" imgW="2425700" imgH="482600" progId="Equation.3">
                  <p:embed/>
                  <p:pic>
                    <p:nvPicPr>
                      <p:cNvPr id="0"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00200"/>
                        <a:ext cx="5715000" cy="1136650"/>
                      </a:xfrm>
                      <a:prstGeom prst="rect">
                        <a:avLst/>
                      </a:prstGeom>
                      <a:solidFill>
                        <a:srgbClr val="C0C0C0"/>
                      </a:solidFill>
                    </p:spPr>
                  </p:pic>
                </p:oleObj>
              </mc:Fallback>
            </mc:AlternateContent>
          </a:graphicData>
        </a:graphic>
      </p:graphicFrame>
      <p:sp>
        <p:nvSpPr>
          <p:cNvPr id="10" name="Rectangle 8"/>
          <p:cNvSpPr txBox="1">
            <a:spLocks noChangeArrowheads="1"/>
          </p:cNvSpPr>
          <p:nvPr/>
        </p:nvSpPr>
        <p:spPr>
          <a:xfrm>
            <a:off x="381000" y="2895600"/>
            <a:ext cx="3429000" cy="533400"/>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Introduce a new variable</a:t>
            </a:r>
            <a:r>
              <a:rPr kumimoji="0" lang="en-US" sz="2800" b="0" i="0" u="none" strike="noStrike" kern="1200" cap="none" spc="0" normalizeH="0" baseline="0" noProof="0" dirty="0">
                <a:ln>
                  <a:noFill/>
                </a:ln>
                <a:solidFill>
                  <a:schemeClr val="tx1"/>
                </a:solidFill>
                <a:effectLst/>
                <a:uLnTx/>
                <a:uFillTx/>
                <a:latin typeface="+mn-lt"/>
                <a:ea typeface="+mn-ea"/>
                <a:cs typeface="+mn-cs"/>
              </a:rPr>
              <a:t>,</a:t>
            </a:r>
          </a:p>
        </p:txBody>
      </p:sp>
      <p:graphicFrame>
        <p:nvGraphicFramePr>
          <p:cNvPr id="58374" name="Object 6"/>
          <p:cNvGraphicFramePr>
            <a:graphicFrameLocks noChangeAspect="1"/>
          </p:cNvGraphicFramePr>
          <p:nvPr/>
        </p:nvGraphicFramePr>
        <p:xfrm>
          <a:off x="3733800" y="2893943"/>
          <a:ext cx="1447800" cy="535057"/>
        </p:xfrm>
        <a:graphic>
          <a:graphicData uri="http://schemas.openxmlformats.org/presentationml/2006/ole">
            <mc:AlternateContent xmlns:mc="http://schemas.openxmlformats.org/markup-compatibility/2006">
              <mc:Choice xmlns:v="urn:schemas-microsoft-com:vml" Requires="v">
                <p:oleObj spid="_x0000_s58500" name="Equation" r:id="rId6" imgW="583693" imgH="215713" progId="Equation.3">
                  <p:embed/>
                </p:oleObj>
              </mc:Choice>
              <mc:Fallback>
                <p:oleObj name="Equation" r:id="rId6" imgW="583693" imgH="215713" progId="Equation.3">
                  <p:embed/>
                  <p:pic>
                    <p:nvPicPr>
                      <p:cNvPr id="0"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893943"/>
                        <a:ext cx="1447800" cy="5350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8"/>
          <p:cNvSpPr txBox="1">
            <a:spLocks noChangeArrowheads="1"/>
          </p:cNvSpPr>
          <p:nvPr/>
        </p:nvSpPr>
        <p:spPr>
          <a:xfrm>
            <a:off x="381000" y="3505200"/>
            <a:ext cx="4572000" cy="533400"/>
          </a:xfrm>
          <a:prstGeom prst="rect">
            <a:avLst/>
          </a:prstGeom>
        </p:spPr>
        <p:txBody>
          <a:bodyPr vert="horz">
            <a:normAutofit fontScale="70000" lnSpcReduction="20000"/>
          </a:bodyPr>
          <a:lstStyle/>
          <a:p>
            <a:pPr marL="274320" lvl="0" indent="-274320">
              <a:spcBef>
                <a:spcPts val="600"/>
              </a:spcBef>
              <a:buClr>
                <a:schemeClr val="accent1"/>
              </a:buClr>
              <a:buSzPct val="70000"/>
              <a:buFont typeface="Wingdings"/>
              <a:buChar char=""/>
            </a:pPr>
            <a:r>
              <a:rPr lang="en-US" sz="2800" dirty="0"/>
              <a:t>If we choose s to lie along </a:t>
            </a:r>
            <a:r>
              <a:rPr lang="en-US" sz="2800" dirty="0" err="1"/>
              <a:t>k</a:t>
            </a:r>
            <a:r>
              <a:rPr lang="en-US" sz="2800" baseline="-25000" dirty="0" err="1"/>
              <a:t>z</a:t>
            </a:r>
            <a:r>
              <a:rPr lang="en-US" sz="2800" dirty="0"/>
              <a:t> axis</a:t>
            </a:r>
            <a:r>
              <a:rPr kumimoji="0" lang="en-US" sz="2800" b="0" i="0" u="none" strike="noStrike" kern="1200" cap="none" spc="0" normalizeH="0" baseline="0" noProof="0" dirty="0">
                <a:ln>
                  <a:noFill/>
                </a:ln>
                <a:solidFill>
                  <a:schemeClr val="tx1"/>
                </a:solidFill>
                <a:effectLst/>
                <a:uLnTx/>
                <a:uFillTx/>
                <a:latin typeface="+mn-lt"/>
                <a:ea typeface="+mn-ea"/>
                <a:cs typeface="+mn-cs"/>
              </a:rPr>
              <a:t>,</a:t>
            </a:r>
          </a:p>
        </p:txBody>
      </p:sp>
      <p:graphicFrame>
        <p:nvGraphicFramePr>
          <p:cNvPr id="58375" name="Object 7"/>
          <p:cNvGraphicFramePr>
            <a:graphicFrameLocks noChangeAspect="1"/>
          </p:cNvGraphicFramePr>
          <p:nvPr/>
        </p:nvGraphicFramePr>
        <p:xfrm>
          <a:off x="609600" y="3962400"/>
          <a:ext cx="5181600" cy="969963"/>
        </p:xfrm>
        <a:graphic>
          <a:graphicData uri="http://schemas.openxmlformats.org/presentationml/2006/ole">
            <mc:AlternateContent xmlns:mc="http://schemas.openxmlformats.org/markup-compatibility/2006">
              <mc:Choice xmlns:v="urn:schemas-microsoft-com:vml" Requires="v">
                <p:oleObj spid="_x0000_s58501" name="Equation" r:id="rId8" imgW="2578100" imgH="482600" progId="Equation.3">
                  <p:embed/>
                </p:oleObj>
              </mc:Choice>
              <mc:Fallback>
                <p:oleObj name="Equation" r:id="rId8" imgW="2578100" imgH="482600" progId="Equation.3">
                  <p:embed/>
                  <p:pic>
                    <p:nvPicPr>
                      <p:cNvPr id="0" name="Picture 7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3962400"/>
                        <a:ext cx="5181600"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376" name="Object 8"/>
          <p:cNvGraphicFramePr>
            <a:graphicFrameLocks noChangeAspect="1"/>
          </p:cNvGraphicFramePr>
          <p:nvPr/>
        </p:nvGraphicFramePr>
        <p:xfrm>
          <a:off x="652376" y="5181600"/>
          <a:ext cx="4072024" cy="1066800"/>
        </p:xfrm>
        <a:graphic>
          <a:graphicData uri="http://schemas.openxmlformats.org/presentationml/2006/ole">
            <mc:AlternateContent xmlns:mc="http://schemas.openxmlformats.org/markup-compatibility/2006">
              <mc:Choice xmlns:v="urn:schemas-microsoft-com:vml" Requires="v">
                <p:oleObj spid="_x0000_s58502" name="Equation" r:id="rId10" imgW="1841500" imgH="482600" progId="Equation.3">
                  <p:embed/>
                </p:oleObj>
              </mc:Choice>
              <mc:Fallback>
                <p:oleObj name="Equation" r:id="rId10" imgW="1841500" imgH="482600" progId="Equation.3">
                  <p:embed/>
                  <p:pic>
                    <p:nvPicPr>
                      <p:cNvPr id="0" name="Picture 7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2376" y="5181600"/>
                        <a:ext cx="4072024" cy="1066800"/>
                      </a:xfrm>
                      <a:prstGeom prst="rect">
                        <a:avLst/>
                      </a:prstGeom>
                      <a:solidFill>
                        <a:srgbClr val="C0C0C0"/>
                      </a:solidFill>
                    </p:spPr>
                  </p:pic>
                </p:oleObj>
              </mc:Fallback>
            </mc:AlternateContent>
          </a:graphicData>
        </a:graphic>
      </p:graphicFrame>
      <p:sp>
        <p:nvSpPr>
          <p:cNvPr id="9" name="Slide Number Placeholder 8"/>
          <p:cNvSpPr>
            <a:spLocks noGrp="1"/>
          </p:cNvSpPr>
          <p:nvPr>
            <p:ph type="sldNum" sz="quarter" idx="12"/>
          </p:nvPr>
        </p:nvSpPr>
        <p:spPr/>
        <p:txBody>
          <a:bodyPr/>
          <a:lstStyle/>
          <a:p>
            <a:fld id="{7D0B9A2C-5F92-4C7B-8295-B6808423064B}" type="slidenum">
              <a:rPr lang="en-US" smtClean="0"/>
              <a:pPr/>
              <a:t>53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3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37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Rectangle 11"/>
          <p:cNvSpPr>
            <a:spLocks noGrp="1" noChangeArrowheads="1"/>
          </p:cNvSpPr>
          <p:nvPr>
            <p:ph type="title"/>
          </p:nvPr>
        </p:nvSpPr>
        <p:spPr/>
        <p:txBody>
          <a:bodyPr/>
          <a:lstStyle/>
          <a:p>
            <a:r>
              <a:rPr lang="en-US" dirty="0"/>
              <a:t>Uniform electron density</a:t>
            </a:r>
          </a:p>
        </p:txBody>
      </p:sp>
      <p:graphicFrame>
        <p:nvGraphicFramePr>
          <p:cNvPr id="58376" name="Object 8"/>
          <p:cNvGraphicFramePr>
            <a:graphicFrameLocks noChangeAspect="1"/>
          </p:cNvGraphicFramePr>
          <p:nvPr/>
        </p:nvGraphicFramePr>
        <p:xfrm>
          <a:off x="533400" y="1828800"/>
          <a:ext cx="4072024" cy="1066800"/>
        </p:xfrm>
        <a:graphic>
          <a:graphicData uri="http://schemas.openxmlformats.org/presentationml/2006/ole">
            <mc:AlternateContent xmlns:mc="http://schemas.openxmlformats.org/markup-compatibility/2006">
              <mc:Choice xmlns:v="urn:schemas-microsoft-com:vml" Requires="v">
                <p:oleObj spid="_x0000_s65667" name="Equation" r:id="rId4" imgW="1841500" imgH="482600" progId="Equation.3">
                  <p:embed/>
                </p:oleObj>
              </mc:Choice>
              <mc:Fallback>
                <p:oleObj name="Equation" r:id="rId4" imgW="1841500" imgH="482600" progId="Equation.3">
                  <p:embed/>
                  <p:pic>
                    <p:nvPicPr>
                      <p:cNvPr id="0"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28800"/>
                        <a:ext cx="4072024" cy="1066800"/>
                      </a:xfrm>
                      <a:prstGeom prst="rect">
                        <a:avLst/>
                      </a:prstGeom>
                      <a:solidFill>
                        <a:srgbClr val="C0C0C0"/>
                      </a:solidFill>
                    </p:spPr>
                  </p:pic>
                </p:oleObj>
              </mc:Fallback>
            </mc:AlternateContent>
          </a:graphicData>
        </a:graphic>
      </p:graphicFrame>
      <p:graphicFrame>
        <p:nvGraphicFramePr>
          <p:cNvPr id="65542" name="Object 6"/>
          <p:cNvGraphicFramePr>
            <a:graphicFrameLocks noChangeAspect="1"/>
          </p:cNvGraphicFramePr>
          <p:nvPr/>
        </p:nvGraphicFramePr>
        <p:xfrm>
          <a:off x="533399" y="3130550"/>
          <a:ext cx="4267201" cy="900166"/>
        </p:xfrm>
        <a:graphic>
          <a:graphicData uri="http://schemas.openxmlformats.org/presentationml/2006/ole">
            <mc:AlternateContent xmlns:mc="http://schemas.openxmlformats.org/markup-compatibility/2006">
              <mc:Choice xmlns:v="urn:schemas-microsoft-com:vml" Requires="v">
                <p:oleObj spid="_x0000_s65668" name="Equation" r:id="rId6" imgW="1866090" imgH="393529" progId="Equation.3">
                  <p:embed/>
                </p:oleObj>
              </mc:Choice>
              <mc:Fallback>
                <p:oleObj name="Equation" r:id="rId6" imgW="1866090" imgH="393529" progId="Equation.3">
                  <p:embed/>
                  <p:pic>
                    <p:nvPicPr>
                      <p:cNvPr id="0" name="Picture 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399" y="3130550"/>
                        <a:ext cx="4267201" cy="9001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3" name="Object 7"/>
          <p:cNvGraphicFramePr>
            <a:graphicFrameLocks noChangeAspect="1"/>
          </p:cNvGraphicFramePr>
          <p:nvPr/>
        </p:nvGraphicFramePr>
        <p:xfrm>
          <a:off x="5029200" y="3276600"/>
          <a:ext cx="1752600" cy="623739"/>
        </p:xfrm>
        <a:graphic>
          <a:graphicData uri="http://schemas.openxmlformats.org/presentationml/2006/ole">
            <mc:AlternateContent xmlns:mc="http://schemas.openxmlformats.org/markup-compatibility/2006">
              <mc:Choice xmlns:v="urn:schemas-microsoft-com:vml" Requires="v">
                <p:oleObj spid="_x0000_s65669" name="Equation" r:id="rId8" imgW="571252" imgH="203112" progId="Equation.3">
                  <p:embed/>
                </p:oleObj>
              </mc:Choice>
              <mc:Fallback>
                <p:oleObj name="Equation" r:id="rId8" imgW="571252" imgH="203112" progId="Equation.3">
                  <p:embed/>
                  <p:pic>
                    <p:nvPicPr>
                      <p:cNvPr id="0" name="Picture 7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276600"/>
                        <a:ext cx="1752600" cy="6237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8"/>
          <p:cNvGraphicFramePr>
            <a:graphicFrameLocks noChangeAspect="1"/>
          </p:cNvGraphicFramePr>
          <p:nvPr/>
        </p:nvGraphicFramePr>
        <p:xfrm>
          <a:off x="4495800" y="4114800"/>
          <a:ext cx="1219200" cy="575645"/>
        </p:xfrm>
        <a:graphic>
          <a:graphicData uri="http://schemas.openxmlformats.org/presentationml/2006/ole">
            <mc:AlternateContent xmlns:mc="http://schemas.openxmlformats.org/markup-compatibility/2006">
              <mc:Choice xmlns:v="urn:schemas-microsoft-com:vml" Requires="v">
                <p:oleObj spid="_x0000_s65670" name="Equation" r:id="rId10" imgW="457002" imgH="215806" progId="Equation.3">
                  <p:embed/>
                </p:oleObj>
              </mc:Choice>
              <mc:Fallback>
                <p:oleObj name="Equation" r:id="rId10" imgW="457002" imgH="215806" progId="Equation.3">
                  <p:embed/>
                  <p:pic>
                    <p:nvPicPr>
                      <p:cNvPr id="0" name="Picture 7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114800"/>
                        <a:ext cx="1219200" cy="5756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8"/>
          <p:cNvSpPr txBox="1">
            <a:spLocks noChangeArrowheads="1"/>
          </p:cNvSpPr>
          <p:nvPr/>
        </p:nvSpPr>
        <p:spPr>
          <a:xfrm>
            <a:off x="3352800" y="4191000"/>
            <a:ext cx="1219200" cy="533400"/>
          </a:xfrm>
          <a:prstGeom prst="rect">
            <a:avLst/>
          </a:prstGeom>
        </p:spPr>
        <p:txBody>
          <a:bodyPr vert="horz">
            <a:normAutofit/>
          </a:bodyPr>
          <a:lstStyle/>
          <a:p>
            <a:pPr marL="274320" lvl="0" indent="-274320">
              <a:spcBef>
                <a:spcPts val="600"/>
              </a:spcBef>
              <a:buClr>
                <a:schemeClr val="accent1"/>
              </a:buClr>
              <a:buSzPct val="70000"/>
            </a:pPr>
            <a:r>
              <a:rPr lang="en-US" sz="2000" dirty="0"/>
              <a:t>Where</a:t>
            </a:r>
            <a:r>
              <a:rPr kumimoji="0" lang="en-US" sz="2000" b="0" i="0" u="none" strike="noStrike" kern="1200" cap="none" spc="0" normalizeH="0" baseline="0" noProof="0" dirty="0">
                <a:ln>
                  <a:noFill/>
                </a:ln>
                <a:solidFill>
                  <a:schemeClr val="tx1"/>
                </a:solidFill>
                <a:effectLst/>
                <a:uLnTx/>
                <a:uFillTx/>
                <a:latin typeface="+mn-lt"/>
                <a:ea typeface="+mn-ea"/>
                <a:cs typeface="+mn-cs"/>
              </a:rPr>
              <a:t>,</a:t>
            </a:r>
          </a:p>
        </p:txBody>
      </p:sp>
      <p:sp>
        <p:nvSpPr>
          <p:cNvPr id="8" name="Slide Number Placeholder 7"/>
          <p:cNvSpPr>
            <a:spLocks noGrp="1"/>
          </p:cNvSpPr>
          <p:nvPr>
            <p:ph type="sldNum" sz="quarter" idx="12"/>
          </p:nvPr>
        </p:nvSpPr>
        <p:spPr/>
        <p:txBody>
          <a:bodyPr/>
          <a:lstStyle/>
          <a:p>
            <a:fld id="{7D0B9A2C-5F92-4C7B-8295-B6808423064B}" type="slidenum">
              <a:rPr lang="en-US" smtClean="0"/>
              <a:pPr/>
              <a:t>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5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6" name="Rectangle 14"/>
          <p:cNvSpPr>
            <a:spLocks noGrp="1" noChangeArrowheads="1"/>
          </p:cNvSpPr>
          <p:nvPr>
            <p:ph type="title"/>
          </p:nvPr>
        </p:nvSpPr>
        <p:spPr/>
        <p:txBody>
          <a:bodyPr/>
          <a:lstStyle/>
          <a:p>
            <a:r>
              <a:rPr lang="en-US" dirty="0"/>
              <a:t>Exchange energy functional</a:t>
            </a:r>
          </a:p>
        </p:txBody>
      </p:sp>
      <p:sp>
        <p:nvSpPr>
          <p:cNvPr id="6" name="Content Placeholder 5"/>
          <p:cNvSpPr>
            <a:spLocks noGrp="1"/>
          </p:cNvSpPr>
          <p:nvPr>
            <p:ph sz="quarter" idx="1"/>
          </p:nvPr>
        </p:nvSpPr>
        <p:spPr>
          <a:xfrm>
            <a:off x="457200" y="3048000"/>
            <a:ext cx="7467600" cy="685800"/>
          </a:xfrm>
        </p:spPr>
        <p:txBody>
          <a:bodyPr/>
          <a:lstStyle/>
          <a:p>
            <a:r>
              <a:rPr lang="en-US" dirty="0"/>
              <a:t>The exchange energy functional is given by</a:t>
            </a:r>
          </a:p>
          <a:p>
            <a:endParaRPr lang="en-US" dirty="0"/>
          </a:p>
        </p:txBody>
      </p:sp>
      <p:graphicFrame>
        <p:nvGraphicFramePr>
          <p:cNvPr id="60421" name="Object 5"/>
          <p:cNvGraphicFramePr>
            <a:graphicFrameLocks noChangeAspect="1"/>
          </p:cNvGraphicFramePr>
          <p:nvPr/>
        </p:nvGraphicFramePr>
        <p:xfrm>
          <a:off x="533400" y="1828800"/>
          <a:ext cx="4121150" cy="900113"/>
        </p:xfrm>
        <a:graphic>
          <a:graphicData uri="http://schemas.openxmlformats.org/presentationml/2006/ole">
            <mc:AlternateContent xmlns:mc="http://schemas.openxmlformats.org/markup-compatibility/2006">
              <mc:Choice xmlns:v="urn:schemas-microsoft-com:vml" Requires="v">
                <p:oleObj spid="_x0000_s60517" name="Equation" r:id="rId4" imgW="1803400" imgH="393700" progId="Equation.3">
                  <p:embed/>
                </p:oleObj>
              </mc:Choice>
              <mc:Fallback>
                <p:oleObj name="Equation" r:id="rId4" imgW="1803400" imgH="393700" progId="Equation.3">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28800"/>
                        <a:ext cx="4121150"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422" name="Object 6"/>
          <p:cNvGraphicFramePr>
            <a:graphicFrameLocks noChangeAspect="1"/>
          </p:cNvGraphicFramePr>
          <p:nvPr/>
        </p:nvGraphicFramePr>
        <p:xfrm>
          <a:off x="990600" y="3733800"/>
          <a:ext cx="4806950" cy="1143000"/>
        </p:xfrm>
        <a:graphic>
          <a:graphicData uri="http://schemas.openxmlformats.org/presentationml/2006/ole">
            <mc:AlternateContent xmlns:mc="http://schemas.openxmlformats.org/markup-compatibility/2006">
              <mc:Choice xmlns:v="urn:schemas-microsoft-com:vml" Requires="v">
                <p:oleObj spid="_x0000_s60518" name="Equation" r:id="rId6" imgW="1816100" imgH="431800" progId="Equation.3">
                  <p:embed/>
                </p:oleObj>
              </mc:Choice>
              <mc:Fallback>
                <p:oleObj name="Equation" r:id="rId6" imgW="1816100" imgH="431800" progId="Equation.3">
                  <p:embed/>
                  <p:pic>
                    <p:nvPicPr>
                      <p:cNvPr id="0" name="Picture 5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733800"/>
                        <a:ext cx="480695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423" name="Object 7"/>
          <p:cNvGraphicFramePr>
            <a:graphicFrameLocks noChangeAspect="1"/>
          </p:cNvGraphicFramePr>
          <p:nvPr/>
        </p:nvGraphicFramePr>
        <p:xfrm>
          <a:off x="990600" y="5105400"/>
          <a:ext cx="4097338" cy="1219200"/>
        </p:xfrm>
        <a:graphic>
          <a:graphicData uri="http://schemas.openxmlformats.org/presentationml/2006/ole">
            <mc:AlternateContent xmlns:mc="http://schemas.openxmlformats.org/markup-compatibility/2006">
              <mc:Choice xmlns:v="urn:schemas-microsoft-com:vml" Requires="v">
                <p:oleObj spid="_x0000_s60519" name="Equation" r:id="rId8" imgW="1536700" imgH="457200" progId="Equation.3">
                  <p:embed/>
                </p:oleObj>
              </mc:Choice>
              <mc:Fallback>
                <p:oleObj name="Equation" r:id="rId8" imgW="1536700" imgH="457200" progId="Equation.3">
                  <p:embed/>
                  <p:pic>
                    <p:nvPicPr>
                      <p:cNvPr id="0" name="Picture 5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5105400"/>
                        <a:ext cx="4097338"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5"/>
          </p:nvPr>
        </p:nvSpPr>
        <p:spPr/>
        <p:txBody>
          <a:bodyPr/>
          <a:lstStyle/>
          <a:p>
            <a:fld id="{7B8E16AF-1FE1-4FE6-A501-9D85C31F5122}" type="slidenum">
              <a:rPr lang="en-US" smtClean="0"/>
              <a:pPr/>
              <a:t>55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4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0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838200"/>
            <a:ext cx="7467600" cy="533400"/>
          </a:xfrm>
        </p:spPr>
        <p:txBody>
          <a:bodyPr/>
          <a:lstStyle/>
          <a:p>
            <a:r>
              <a:rPr lang="en-US" dirty="0"/>
              <a:t>The exchange energy functional:</a:t>
            </a:r>
          </a:p>
        </p:txBody>
      </p:sp>
      <p:graphicFrame>
        <p:nvGraphicFramePr>
          <p:cNvPr id="5" name="Object 4"/>
          <p:cNvGraphicFramePr>
            <a:graphicFrameLocks noChangeAspect="1"/>
          </p:cNvGraphicFramePr>
          <p:nvPr/>
        </p:nvGraphicFramePr>
        <p:xfrm>
          <a:off x="990600" y="1676400"/>
          <a:ext cx="4097866" cy="1219200"/>
        </p:xfrm>
        <a:graphic>
          <a:graphicData uri="http://schemas.openxmlformats.org/presentationml/2006/ole">
            <mc:AlternateContent xmlns:mc="http://schemas.openxmlformats.org/markup-compatibility/2006">
              <mc:Choice xmlns:v="urn:schemas-microsoft-com:vml" Requires="v">
                <p:oleObj spid="_x0000_s61539" name="Equation" r:id="rId4" imgW="1536700" imgH="457200" progId="Equation.3">
                  <p:embed/>
                </p:oleObj>
              </mc:Choice>
              <mc:Fallback>
                <p:oleObj name="Equation" r:id="rId4" imgW="1536700" imgH="457200" progId="Equation.3">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676400"/>
                        <a:ext cx="4097866"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85800" y="4052811"/>
          <a:ext cx="7696201" cy="1128789"/>
        </p:xfrm>
        <a:graphic>
          <a:graphicData uri="http://schemas.openxmlformats.org/presentationml/2006/ole">
            <mc:AlternateContent xmlns:mc="http://schemas.openxmlformats.org/markup-compatibility/2006">
              <mc:Choice xmlns:v="urn:schemas-microsoft-com:vml" Requires="v">
                <p:oleObj spid="_x0000_s61540" name="Equation" r:id="rId6" imgW="2705100" imgH="469900" progId="Equation.3">
                  <p:embed/>
                </p:oleObj>
              </mc:Choice>
              <mc:Fallback>
                <p:oleObj name="Equation" r:id="rId6" imgW="2705100" imgH="469900" progId="Equation.3">
                  <p:embed/>
                  <p:pic>
                    <p:nvPicPr>
                      <p:cNvPr id="0" name="Picture 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052811"/>
                        <a:ext cx="7696201" cy="1128789"/>
                      </a:xfrm>
                      <a:prstGeom prst="rect">
                        <a:avLst/>
                      </a:prstGeom>
                      <a:solidFill>
                        <a:srgbClr val="C0C0C0"/>
                      </a:solidFill>
                    </p:spPr>
                  </p:pic>
                </p:oleObj>
              </mc:Fallback>
            </mc:AlternateContent>
          </a:graphicData>
        </a:graphic>
      </p:graphicFrame>
      <p:graphicFrame>
        <p:nvGraphicFramePr>
          <p:cNvPr id="61445" name="Object 5"/>
          <p:cNvGraphicFramePr>
            <a:graphicFrameLocks noChangeAspect="1"/>
          </p:cNvGraphicFramePr>
          <p:nvPr/>
        </p:nvGraphicFramePr>
        <p:xfrm>
          <a:off x="5029200" y="2936723"/>
          <a:ext cx="3300521" cy="720877"/>
        </p:xfrm>
        <a:graphic>
          <a:graphicData uri="http://schemas.openxmlformats.org/presentationml/2006/ole">
            <mc:AlternateContent xmlns:mc="http://schemas.openxmlformats.org/markup-compatibility/2006">
              <mc:Choice xmlns:v="urn:schemas-microsoft-com:vml" Requires="v">
                <p:oleObj spid="_x0000_s61541" name="Equation" r:id="rId8" imgW="1803400" imgH="393700" progId="Equation.3">
                  <p:embed/>
                </p:oleObj>
              </mc:Choice>
              <mc:Fallback>
                <p:oleObj name="Equation" r:id="rId8" imgW="1803400" imgH="393700" progId="Equation.3">
                  <p:embed/>
                  <p:pic>
                    <p:nvPicPr>
                      <p:cNvPr id="0" name="Picture 5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2936723"/>
                        <a:ext cx="3300521" cy="7208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5"/>
          </p:nvPr>
        </p:nvSpPr>
        <p:spPr/>
        <p:txBody>
          <a:bodyPr/>
          <a:lstStyle/>
          <a:p>
            <a:fld id="{7B8E16AF-1FE1-4FE6-A501-9D85C31F5122}" type="slidenum">
              <a:rPr lang="en-US" smtClean="0"/>
              <a:pPr/>
              <a:t>56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838200"/>
            <a:ext cx="7467600" cy="533400"/>
          </a:xfrm>
        </p:spPr>
        <p:txBody>
          <a:bodyPr/>
          <a:lstStyle/>
          <a:p>
            <a:r>
              <a:rPr lang="en-US" dirty="0"/>
              <a:t>The exchange energy functional:</a:t>
            </a:r>
          </a:p>
        </p:txBody>
      </p:sp>
      <p:graphicFrame>
        <p:nvGraphicFramePr>
          <p:cNvPr id="6" name="Object 5"/>
          <p:cNvGraphicFramePr>
            <a:graphicFrameLocks noChangeAspect="1"/>
          </p:cNvGraphicFramePr>
          <p:nvPr/>
        </p:nvGraphicFramePr>
        <p:xfrm>
          <a:off x="482600" y="1782763"/>
          <a:ext cx="7950200" cy="1220787"/>
        </p:xfrm>
        <a:graphic>
          <a:graphicData uri="http://schemas.openxmlformats.org/presentationml/2006/ole">
            <mc:AlternateContent xmlns:mc="http://schemas.openxmlformats.org/markup-compatibility/2006">
              <mc:Choice xmlns:v="urn:schemas-microsoft-com:vml" Requires="v">
                <p:oleObj spid="_x0000_s62774" name="Equation" r:id="rId4" imgW="2794000" imgH="508000" progId="Equation.3">
                  <p:embed/>
                </p:oleObj>
              </mc:Choice>
              <mc:Fallback>
                <p:oleObj name="Equation" r:id="rId4" imgW="2794000" imgH="508000" progId="Equation.3">
                  <p:embed/>
                  <p:pic>
                    <p:nvPicPr>
                      <p:cNvPr id="0" name="Picture 1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00" y="1782763"/>
                        <a:ext cx="7950200" cy="1220787"/>
                      </a:xfrm>
                      <a:prstGeom prst="rect">
                        <a:avLst/>
                      </a:prstGeom>
                      <a:solidFill>
                        <a:srgbClr val="C0C0C0"/>
                      </a:solidFill>
                    </p:spPr>
                  </p:pic>
                </p:oleObj>
              </mc:Fallback>
            </mc:AlternateContent>
          </a:graphicData>
        </a:graphic>
      </p:graphicFrame>
      <p:sp>
        <p:nvSpPr>
          <p:cNvPr id="7" name="Content Placeholder 2"/>
          <p:cNvSpPr txBox="1">
            <a:spLocks/>
          </p:cNvSpPr>
          <p:nvPr/>
        </p:nvSpPr>
        <p:spPr>
          <a:xfrm>
            <a:off x="457200" y="3276600"/>
            <a:ext cx="990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dirty="0"/>
              <a:t>Let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8" name="Object 7"/>
          <p:cNvGraphicFramePr>
            <a:graphicFrameLocks noChangeAspect="1"/>
          </p:cNvGraphicFramePr>
          <p:nvPr/>
        </p:nvGraphicFramePr>
        <p:xfrm>
          <a:off x="1371600" y="3092390"/>
          <a:ext cx="1089659" cy="838200"/>
        </p:xfrm>
        <a:graphic>
          <a:graphicData uri="http://schemas.openxmlformats.org/presentationml/2006/ole">
            <mc:AlternateContent xmlns:mc="http://schemas.openxmlformats.org/markup-compatibility/2006">
              <mc:Choice xmlns:v="urn:schemas-microsoft-com:vml" Requires="v">
                <p:oleObj spid="_x0000_s62775" name="Equation" r:id="rId6" imgW="558558" imgH="393529" progId="Equation.3">
                  <p:embed/>
                </p:oleObj>
              </mc:Choice>
              <mc:Fallback>
                <p:oleObj name="Equation" r:id="rId6" imgW="558558" imgH="393529" progId="Equation.3">
                  <p:embed/>
                  <p:pic>
                    <p:nvPicPr>
                      <p:cNvPr id="0" name="Picture 1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092390"/>
                        <a:ext cx="1089659"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833433" y="3156010"/>
          <a:ext cx="3033967" cy="735366"/>
        </p:xfrm>
        <a:graphic>
          <a:graphicData uri="http://schemas.openxmlformats.org/presentationml/2006/ole">
            <mc:AlternateContent xmlns:mc="http://schemas.openxmlformats.org/markup-compatibility/2006">
              <mc:Choice xmlns:v="urn:schemas-microsoft-com:vml" Requires="v">
                <p:oleObj spid="_x0000_s62776" name="Equation" r:id="rId8" imgW="1371600" imgH="431800" progId="Equation.3">
                  <p:embed/>
                </p:oleObj>
              </mc:Choice>
              <mc:Fallback>
                <p:oleObj name="Equation" r:id="rId8" imgW="1371600" imgH="431800" progId="Equation.3">
                  <p:embed/>
                  <p:pic>
                    <p:nvPicPr>
                      <p:cNvPr id="0" name="Picture 16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3433" y="3156010"/>
                        <a:ext cx="3033967" cy="7353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324600" y="3124200"/>
          <a:ext cx="1862667" cy="698500"/>
        </p:xfrm>
        <a:graphic>
          <a:graphicData uri="http://schemas.openxmlformats.org/presentationml/2006/ole">
            <mc:AlternateContent xmlns:mc="http://schemas.openxmlformats.org/markup-compatibility/2006">
              <mc:Choice xmlns:v="urn:schemas-microsoft-com:vml" Requires="v">
                <p:oleObj spid="_x0000_s62777" name="Equation" r:id="rId10" imgW="1117600" imgH="419100" progId="Equation.3">
                  <p:embed/>
                </p:oleObj>
              </mc:Choice>
              <mc:Fallback>
                <p:oleObj name="Equation" r:id="rId10" imgW="1117600" imgH="419100" progId="Equation.3">
                  <p:embed/>
                  <p:pic>
                    <p:nvPicPr>
                      <p:cNvPr id="0" name="Picture 1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3124200"/>
                        <a:ext cx="1862667"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4800600" y="1751806"/>
            <a:ext cx="3352800" cy="2362994"/>
            <a:chOff x="4648200" y="1371600"/>
            <a:chExt cx="3886200" cy="3048794"/>
          </a:xfrm>
        </p:grpSpPr>
        <p:sp>
          <p:nvSpPr>
            <p:cNvPr id="11" name="Oval 10"/>
            <p:cNvSpPr/>
            <p:nvPr/>
          </p:nvSpPr>
          <p:spPr>
            <a:xfrm>
              <a:off x="4648200" y="1371600"/>
              <a:ext cx="38862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5400000">
              <a:off x="6019800" y="3733800"/>
              <a:ext cx="1371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62472" name="Object 8"/>
          <p:cNvGraphicFramePr>
            <a:graphicFrameLocks noChangeAspect="1"/>
          </p:cNvGraphicFramePr>
          <p:nvPr/>
        </p:nvGraphicFramePr>
        <p:xfrm>
          <a:off x="6400800" y="4038600"/>
          <a:ext cx="381000" cy="508000"/>
        </p:xfrm>
        <a:graphic>
          <a:graphicData uri="http://schemas.openxmlformats.org/presentationml/2006/ole">
            <mc:AlternateContent xmlns:mc="http://schemas.openxmlformats.org/markup-compatibility/2006">
              <mc:Choice xmlns:v="urn:schemas-microsoft-com:vml" Requires="v">
                <p:oleObj spid="_x0000_s62778" name="Equation" r:id="rId12" imgW="228501" imgH="304668" progId="Equation.3">
                  <p:embed/>
                </p:oleObj>
              </mc:Choice>
              <mc:Fallback>
                <p:oleObj name="Equation" r:id="rId12" imgW="228501" imgH="304668" progId="Equation.3">
                  <p:embed/>
                  <p:pic>
                    <p:nvPicPr>
                      <p:cNvPr id="0" name="Picture 16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00800" y="4038600"/>
                        <a:ext cx="3810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3" name="Object 9"/>
          <p:cNvGraphicFramePr>
            <a:graphicFrameLocks noChangeAspect="1"/>
          </p:cNvGraphicFramePr>
          <p:nvPr/>
        </p:nvGraphicFramePr>
        <p:xfrm>
          <a:off x="685800" y="3962400"/>
          <a:ext cx="4697413" cy="1068387"/>
        </p:xfrm>
        <a:graphic>
          <a:graphicData uri="http://schemas.openxmlformats.org/presentationml/2006/ole">
            <mc:AlternateContent xmlns:mc="http://schemas.openxmlformats.org/markup-compatibility/2006">
              <mc:Choice xmlns:v="urn:schemas-microsoft-com:vml" Requires="v">
                <p:oleObj spid="_x0000_s62779" name="Equation" r:id="rId14" imgW="1651000" imgH="444500" progId="Equation.3">
                  <p:embed/>
                </p:oleObj>
              </mc:Choice>
              <mc:Fallback>
                <p:oleObj name="Equation" r:id="rId14" imgW="1651000" imgH="444500" progId="Equation.3">
                  <p:embed/>
                  <p:pic>
                    <p:nvPicPr>
                      <p:cNvPr id="0" name="Picture 16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3962400"/>
                        <a:ext cx="4697413" cy="1068387"/>
                      </a:xfrm>
                      <a:prstGeom prst="rect">
                        <a:avLst/>
                      </a:prstGeom>
                      <a:solidFill>
                        <a:srgbClr val="C0C0C0"/>
                      </a:solidFill>
                    </p:spPr>
                  </p:pic>
                </p:oleObj>
              </mc:Fallback>
            </mc:AlternateContent>
          </a:graphicData>
        </a:graphic>
      </p:graphicFrame>
      <p:graphicFrame>
        <p:nvGraphicFramePr>
          <p:cNvPr id="16" name="Object 1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2780" name="Equation" r:id="rId16" imgW="114151" imgH="215619" progId="Equation.3">
                  <p:embed/>
                </p:oleObj>
              </mc:Choice>
              <mc:Fallback>
                <p:oleObj name="Equation" r:id="rId16" imgW="114151" imgH="215619" progId="Equation.3">
                  <p:embed/>
                  <p:pic>
                    <p:nvPicPr>
                      <p:cNvPr id="0" name="Picture 17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5" name="Object 11"/>
          <p:cNvGraphicFramePr>
            <a:graphicFrameLocks noChangeAspect="1"/>
          </p:cNvGraphicFramePr>
          <p:nvPr/>
        </p:nvGraphicFramePr>
        <p:xfrm>
          <a:off x="5562600" y="4724400"/>
          <a:ext cx="2133600" cy="549275"/>
        </p:xfrm>
        <a:graphic>
          <a:graphicData uri="http://schemas.openxmlformats.org/presentationml/2006/ole">
            <mc:AlternateContent xmlns:mc="http://schemas.openxmlformats.org/markup-compatibility/2006">
              <mc:Choice xmlns:v="urn:schemas-microsoft-com:vml" Requires="v">
                <p:oleObj spid="_x0000_s62781" name="Equation" r:id="rId18" imgW="1205977" imgH="266584" progId="Equation.3">
                  <p:embed/>
                </p:oleObj>
              </mc:Choice>
              <mc:Fallback>
                <p:oleObj name="Equation" r:id="rId18" imgW="1205977" imgH="266584" progId="Equation.3">
                  <p:embed/>
                  <p:pic>
                    <p:nvPicPr>
                      <p:cNvPr id="0" name="Picture 17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62600" y="4724400"/>
                        <a:ext cx="213360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6" name="Object 12"/>
          <p:cNvGraphicFramePr>
            <a:graphicFrameLocks noChangeAspect="1"/>
          </p:cNvGraphicFramePr>
          <p:nvPr/>
        </p:nvGraphicFramePr>
        <p:xfrm>
          <a:off x="703556" y="5181600"/>
          <a:ext cx="4649787" cy="1114424"/>
        </p:xfrm>
        <a:graphic>
          <a:graphicData uri="http://schemas.openxmlformats.org/presentationml/2006/ole">
            <mc:AlternateContent xmlns:mc="http://schemas.openxmlformats.org/markup-compatibility/2006">
              <mc:Choice xmlns:v="urn:schemas-microsoft-com:vml" Requires="v">
                <p:oleObj spid="_x0000_s62782" name="Equation" r:id="rId20" imgW="1701800" imgH="482600" progId="Equation.3">
                  <p:embed/>
                </p:oleObj>
              </mc:Choice>
              <mc:Fallback>
                <p:oleObj name="Equation" r:id="rId20" imgW="1701800" imgH="482600" progId="Equation.3">
                  <p:embed/>
                  <p:pic>
                    <p:nvPicPr>
                      <p:cNvPr id="0" name="Picture 17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03556" y="5181600"/>
                        <a:ext cx="4649787" cy="1114424"/>
                      </a:xfrm>
                      <a:prstGeom prst="rect">
                        <a:avLst/>
                      </a:prstGeom>
                      <a:solidFill>
                        <a:srgbClr val="C0C0C0"/>
                      </a:solidFill>
                    </p:spPr>
                  </p:pic>
                </p:oleObj>
              </mc:Fallback>
            </mc:AlternateContent>
          </a:graphicData>
        </a:graphic>
      </p:graphicFrame>
      <p:graphicFrame>
        <p:nvGraphicFramePr>
          <p:cNvPr id="62477" name="Object 13"/>
          <p:cNvGraphicFramePr>
            <a:graphicFrameLocks noChangeAspect="1"/>
          </p:cNvGraphicFramePr>
          <p:nvPr/>
        </p:nvGraphicFramePr>
        <p:xfrm>
          <a:off x="5424488" y="5702450"/>
          <a:ext cx="3186112" cy="974575"/>
        </p:xfrm>
        <a:graphic>
          <a:graphicData uri="http://schemas.openxmlformats.org/presentationml/2006/ole">
            <mc:AlternateContent xmlns:mc="http://schemas.openxmlformats.org/markup-compatibility/2006">
              <mc:Choice xmlns:v="urn:schemas-microsoft-com:vml" Requires="v">
                <p:oleObj spid="_x0000_s62783" name="Equation" r:id="rId22" imgW="1333500" imgH="482600" progId="Equation.3">
                  <p:embed/>
                </p:oleObj>
              </mc:Choice>
              <mc:Fallback>
                <p:oleObj name="Equation" r:id="rId22" imgW="1333500" imgH="482600" progId="Equation.3">
                  <p:embed/>
                  <p:pic>
                    <p:nvPicPr>
                      <p:cNvPr id="0" name="Picture 17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24488" y="5702450"/>
                        <a:ext cx="3186112" cy="974575"/>
                      </a:xfrm>
                      <a:prstGeom prst="rect">
                        <a:avLst/>
                      </a:prstGeom>
                      <a:solidFill>
                        <a:srgbClr val="C0C0C0"/>
                      </a:solidFill>
                    </p:spPr>
                  </p:pic>
                </p:oleObj>
              </mc:Fallback>
            </mc:AlternateContent>
          </a:graphicData>
        </a:graphic>
      </p:graphicFrame>
      <p:sp>
        <p:nvSpPr>
          <p:cNvPr id="17" name="Slide Number Placeholder 16"/>
          <p:cNvSpPr>
            <a:spLocks noGrp="1"/>
          </p:cNvSpPr>
          <p:nvPr>
            <p:ph type="sldNum" sz="quarter" idx="15"/>
          </p:nvPr>
        </p:nvSpPr>
        <p:spPr/>
        <p:txBody>
          <a:bodyPr/>
          <a:lstStyle/>
          <a:p>
            <a:fld id="{7B8E16AF-1FE1-4FE6-A501-9D85C31F5122}" type="slidenum">
              <a:rPr lang="en-US" smtClean="0"/>
              <a:pPr/>
              <a:t>57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par>
                                <p:cTn id="32" presetID="3" presetClass="entr" presetSubtype="10" fill="hold" nodeType="withEffect">
                                  <p:stCondLst>
                                    <p:cond delay="0"/>
                                  </p:stCondLst>
                                  <p:childTnLst>
                                    <p:set>
                                      <p:cBhvr>
                                        <p:cTn id="33" dur="1" fill="hold">
                                          <p:stCondLst>
                                            <p:cond delay="0"/>
                                          </p:stCondLst>
                                        </p:cTn>
                                        <p:tgtEl>
                                          <p:spTgt spid="62472"/>
                                        </p:tgtEl>
                                        <p:attrNameLst>
                                          <p:attrName>style.visibility</p:attrName>
                                        </p:attrNameLst>
                                      </p:cBhvr>
                                      <p:to>
                                        <p:strVal val="visible"/>
                                      </p:to>
                                    </p:set>
                                    <p:animEffect transition="in" filter="blinds(horizontal)">
                                      <p:cBhvr>
                                        <p:cTn id="34" dur="500"/>
                                        <p:tgtEl>
                                          <p:spTgt spid="6247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4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4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24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838200"/>
            <a:ext cx="7467600" cy="533400"/>
          </a:xfrm>
        </p:spPr>
        <p:txBody>
          <a:bodyPr/>
          <a:lstStyle/>
          <a:p>
            <a:r>
              <a:rPr lang="en-US" dirty="0"/>
              <a:t>The exchange energy functional:</a:t>
            </a:r>
          </a:p>
        </p:txBody>
      </p:sp>
      <p:sp>
        <p:nvSpPr>
          <p:cNvPr id="7" name="Content Placeholder 2"/>
          <p:cNvSpPr txBox="1">
            <a:spLocks/>
          </p:cNvSpPr>
          <p:nvPr/>
        </p:nvSpPr>
        <p:spPr>
          <a:xfrm>
            <a:off x="457200" y="3276600"/>
            <a:ext cx="9906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6" name="Object 1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63714" name="Equation" r:id="rId4" imgW="114151" imgH="215619" progId="Equation.3">
                  <p:embed/>
                </p:oleObj>
              </mc:Choice>
              <mc:Fallback>
                <p:oleObj name="Equation" r:id="rId4" imgW="114151" imgH="215619" progId="Equation.3">
                  <p:embed/>
                  <p:pic>
                    <p:nvPicPr>
                      <p:cNvPr id="0" name="Picture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477" name="Object 13"/>
          <p:cNvGraphicFramePr>
            <a:graphicFrameLocks noChangeAspect="1"/>
          </p:cNvGraphicFramePr>
          <p:nvPr/>
        </p:nvGraphicFramePr>
        <p:xfrm>
          <a:off x="642937" y="1524000"/>
          <a:ext cx="4005263" cy="974725"/>
        </p:xfrm>
        <a:graphic>
          <a:graphicData uri="http://schemas.openxmlformats.org/presentationml/2006/ole">
            <mc:AlternateContent xmlns:mc="http://schemas.openxmlformats.org/markup-compatibility/2006">
              <mc:Choice xmlns:v="urn:schemas-microsoft-com:vml" Requires="v">
                <p:oleObj spid="_x0000_s63715" name="Equation" r:id="rId6" imgW="1676400" imgH="482600" progId="Equation.3">
                  <p:embed/>
                </p:oleObj>
              </mc:Choice>
              <mc:Fallback>
                <p:oleObj name="Equation" r:id="rId6" imgW="1676400" imgH="482600" progId="Equation.3">
                  <p:embed/>
                  <p:pic>
                    <p:nvPicPr>
                      <p:cNvPr id="0" name="Picture 1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937" y="1524000"/>
                        <a:ext cx="4005263" cy="974725"/>
                      </a:xfrm>
                      <a:prstGeom prst="rect">
                        <a:avLst/>
                      </a:prstGeom>
                      <a:solidFill>
                        <a:srgbClr val="C0C0C0"/>
                      </a:solidFill>
                    </p:spPr>
                  </p:pic>
                </p:oleObj>
              </mc:Fallback>
            </mc:AlternateContent>
          </a:graphicData>
        </a:graphic>
      </p:graphicFrame>
      <p:graphicFrame>
        <p:nvGraphicFramePr>
          <p:cNvPr id="63500" name="Object 12"/>
          <p:cNvGraphicFramePr>
            <a:graphicFrameLocks noChangeAspect="1"/>
          </p:cNvGraphicFramePr>
          <p:nvPr/>
        </p:nvGraphicFramePr>
        <p:xfrm>
          <a:off x="685800" y="2667000"/>
          <a:ext cx="3154363" cy="641350"/>
        </p:xfrm>
        <a:graphic>
          <a:graphicData uri="http://schemas.openxmlformats.org/presentationml/2006/ole">
            <mc:AlternateContent xmlns:mc="http://schemas.openxmlformats.org/markup-compatibility/2006">
              <mc:Choice xmlns:v="urn:schemas-microsoft-com:vml" Requires="v">
                <p:oleObj spid="_x0000_s63716" name="Equation" r:id="rId8" imgW="1320227" imgH="317362" progId="Equation.3">
                  <p:embed/>
                </p:oleObj>
              </mc:Choice>
              <mc:Fallback>
                <p:oleObj name="Equation" r:id="rId8" imgW="1320227" imgH="317362" progId="Equation.3">
                  <p:embed/>
                  <p:pic>
                    <p:nvPicPr>
                      <p:cNvPr id="0" name="Picture 1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2667000"/>
                        <a:ext cx="3154363" cy="641350"/>
                      </a:xfrm>
                      <a:prstGeom prst="rect">
                        <a:avLst/>
                      </a:prstGeom>
                      <a:solidFill>
                        <a:srgbClr val="C0C0C0"/>
                      </a:solidFill>
                    </p:spPr>
                  </p:pic>
                </p:oleObj>
              </mc:Fallback>
            </mc:AlternateContent>
          </a:graphicData>
        </a:graphic>
      </p:graphicFrame>
      <p:graphicFrame>
        <p:nvGraphicFramePr>
          <p:cNvPr id="63501" name="Object 13"/>
          <p:cNvGraphicFramePr>
            <a:graphicFrameLocks noChangeAspect="1"/>
          </p:cNvGraphicFramePr>
          <p:nvPr/>
        </p:nvGraphicFramePr>
        <p:xfrm>
          <a:off x="3900487" y="2559371"/>
          <a:ext cx="1585913" cy="749039"/>
        </p:xfrm>
        <a:graphic>
          <a:graphicData uri="http://schemas.openxmlformats.org/presentationml/2006/ole">
            <mc:AlternateContent xmlns:mc="http://schemas.openxmlformats.org/markup-compatibility/2006">
              <mc:Choice xmlns:v="urn:schemas-microsoft-com:vml" Requires="v">
                <p:oleObj spid="_x0000_s63717" name="Equation" r:id="rId10" imgW="863225" imgH="482391" progId="Equation.3">
                  <p:embed/>
                </p:oleObj>
              </mc:Choice>
              <mc:Fallback>
                <p:oleObj name="Equation" r:id="rId10" imgW="863225" imgH="482391" progId="Equation.3">
                  <p:embed/>
                  <p:pic>
                    <p:nvPicPr>
                      <p:cNvPr id="0" name="Picture 12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0487" y="2559371"/>
                        <a:ext cx="1585913" cy="749039"/>
                      </a:xfrm>
                      <a:prstGeom prst="rect">
                        <a:avLst/>
                      </a:prstGeom>
                      <a:noFill/>
                      <a:extLst>
                        <a:ext uri="{909E8E84-426E-40DD-AFC4-6F175D3DCCD1}">
                          <a14:hiddenFill xmlns:a14="http://schemas.microsoft.com/office/drawing/2010/main">
                            <a:solidFill>
                              <a:srgbClr val="C0C0C0"/>
                            </a:solidFill>
                          </a14:hiddenFill>
                        </a:ext>
                      </a:extLst>
                    </p:spPr>
                  </p:pic>
                </p:oleObj>
              </mc:Fallback>
            </mc:AlternateContent>
          </a:graphicData>
        </a:graphic>
      </p:graphicFrame>
      <p:graphicFrame>
        <p:nvGraphicFramePr>
          <p:cNvPr id="63502" name="Object 14"/>
          <p:cNvGraphicFramePr>
            <a:graphicFrameLocks noChangeAspect="1"/>
          </p:cNvGraphicFramePr>
          <p:nvPr/>
        </p:nvGraphicFramePr>
        <p:xfrm>
          <a:off x="685800" y="3473450"/>
          <a:ext cx="4244975" cy="641350"/>
        </p:xfrm>
        <a:graphic>
          <a:graphicData uri="http://schemas.openxmlformats.org/presentationml/2006/ole">
            <mc:AlternateContent xmlns:mc="http://schemas.openxmlformats.org/markup-compatibility/2006">
              <mc:Choice xmlns:v="urn:schemas-microsoft-com:vml" Requires="v">
                <p:oleObj spid="_x0000_s63718" name="Equation" r:id="rId12" imgW="1777229" imgH="317362" progId="Equation.3">
                  <p:embed/>
                </p:oleObj>
              </mc:Choice>
              <mc:Fallback>
                <p:oleObj name="Equation" r:id="rId12" imgW="1777229" imgH="317362" progId="Equation.3">
                  <p:embed/>
                  <p:pic>
                    <p:nvPicPr>
                      <p:cNvPr id="0" name="Picture 1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3473450"/>
                        <a:ext cx="4244975" cy="641350"/>
                      </a:xfrm>
                      <a:prstGeom prst="rect">
                        <a:avLst/>
                      </a:prstGeom>
                      <a:solidFill>
                        <a:srgbClr val="C0C0C0"/>
                      </a:solidFill>
                    </p:spPr>
                  </p:pic>
                </p:oleObj>
              </mc:Fallback>
            </mc:AlternateContent>
          </a:graphicData>
        </a:graphic>
      </p:graphicFrame>
      <p:graphicFrame>
        <p:nvGraphicFramePr>
          <p:cNvPr id="63503" name="Object 15"/>
          <p:cNvGraphicFramePr>
            <a:graphicFrameLocks noChangeAspect="1"/>
          </p:cNvGraphicFramePr>
          <p:nvPr/>
        </p:nvGraphicFramePr>
        <p:xfrm>
          <a:off x="1828800" y="4267200"/>
          <a:ext cx="3244850" cy="565150"/>
        </p:xfrm>
        <a:graphic>
          <a:graphicData uri="http://schemas.openxmlformats.org/presentationml/2006/ole">
            <mc:AlternateContent xmlns:mc="http://schemas.openxmlformats.org/markup-compatibility/2006">
              <mc:Choice xmlns:v="urn:schemas-microsoft-com:vml" Requires="v">
                <p:oleObj spid="_x0000_s63719" name="Equation" r:id="rId14" imgW="1358900" imgH="279400" progId="Equation.3">
                  <p:embed/>
                </p:oleObj>
              </mc:Choice>
              <mc:Fallback>
                <p:oleObj name="Equation" r:id="rId14" imgW="1358900" imgH="279400" progId="Equation.3">
                  <p:embed/>
                  <p:pic>
                    <p:nvPicPr>
                      <p:cNvPr id="0" name="Picture 1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4267200"/>
                        <a:ext cx="3244850" cy="565150"/>
                      </a:xfrm>
                      <a:prstGeom prst="rect">
                        <a:avLst/>
                      </a:prstGeom>
                      <a:noFill/>
                      <a:extLst>
                        <a:ext uri="{909E8E84-426E-40DD-AFC4-6F175D3DCCD1}">
                          <a14:hiddenFill xmlns:a14="http://schemas.microsoft.com/office/drawing/2010/main">
                            <a:solidFill>
                              <a:srgbClr val="C0C0C0"/>
                            </a:solidFill>
                          </a14:hiddenFill>
                        </a:ext>
                      </a:extLst>
                    </p:spPr>
                  </p:pic>
                </p:oleObj>
              </mc:Fallback>
            </mc:AlternateContent>
          </a:graphicData>
        </a:graphic>
      </p:graphicFrame>
      <p:sp>
        <p:nvSpPr>
          <p:cNvPr id="22" name="Content Placeholder 2"/>
          <p:cNvSpPr txBox="1">
            <a:spLocks/>
          </p:cNvSpPr>
          <p:nvPr/>
        </p:nvSpPr>
        <p:spPr>
          <a:xfrm>
            <a:off x="914400" y="4267200"/>
            <a:ext cx="1143000" cy="533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lang="en-US" sz="2400" noProof="0" dirty="0"/>
              <a:t>Since</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23" name="Object 22"/>
          <p:cNvGraphicFramePr>
            <a:graphicFrameLocks noChangeAspect="1"/>
          </p:cNvGraphicFramePr>
          <p:nvPr/>
        </p:nvGraphicFramePr>
        <p:xfrm>
          <a:off x="685800" y="5105400"/>
          <a:ext cx="2551043" cy="838200"/>
        </p:xfrm>
        <a:graphic>
          <a:graphicData uri="http://schemas.openxmlformats.org/presentationml/2006/ole">
            <mc:AlternateContent xmlns:mc="http://schemas.openxmlformats.org/markup-compatibility/2006">
              <mc:Choice xmlns:v="urn:schemas-microsoft-com:vml" Requires="v">
                <p:oleObj spid="_x0000_s63720" name="Equation" r:id="rId16" imgW="888614" imgH="291973" progId="Equation.3">
                  <p:embed/>
                </p:oleObj>
              </mc:Choice>
              <mc:Fallback>
                <p:oleObj name="Equation" r:id="rId16" imgW="888614" imgH="291973" progId="Equation.3">
                  <p:embed/>
                  <p:pic>
                    <p:nvPicPr>
                      <p:cNvPr id="0" name="Picture 1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800" y="5105400"/>
                        <a:ext cx="2551043" cy="838200"/>
                      </a:xfrm>
                      <a:prstGeom prst="rect">
                        <a:avLst/>
                      </a:prstGeom>
                      <a:solidFill>
                        <a:srgbClr val="C0C0C0"/>
                      </a:solidFill>
                    </p:spPr>
                  </p:pic>
                </p:oleObj>
              </mc:Fallback>
            </mc:AlternateContent>
          </a:graphicData>
        </a:graphic>
      </p:graphicFrame>
      <p:sp>
        <p:nvSpPr>
          <p:cNvPr id="12" name="Slide Number Placeholder 11"/>
          <p:cNvSpPr>
            <a:spLocks noGrp="1"/>
          </p:cNvSpPr>
          <p:nvPr>
            <p:ph type="sldNum" sz="quarter" idx="15"/>
          </p:nvPr>
        </p:nvSpPr>
        <p:spPr/>
        <p:txBody>
          <a:bodyPr/>
          <a:lstStyle/>
          <a:p>
            <a:fld id="{7B8E16AF-1FE1-4FE6-A501-9D85C31F5122}"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5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5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5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DFT beyond </a:t>
            </a:r>
            <a:r>
              <a:rPr lang="en-US" dirty="0" err="1"/>
              <a:t>lda</a:t>
            </a:r>
            <a:endParaRPr lang="en-US" dirty="0"/>
          </a:p>
        </p:txBody>
      </p:sp>
      <p:sp>
        <p:nvSpPr>
          <p:cNvPr id="3" name="Content Placeholder 2"/>
          <p:cNvSpPr>
            <a:spLocks noGrp="1"/>
          </p:cNvSpPr>
          <p:nvPr>
            <p:ph sz="quarter" idx="1"/>
          </p:nvPr>
        </p:nvSpPr>
        <p:spPr>
          <a:xfrm>
            <a:off x="457200" y="1600200"/>
            <a:ext cx="8305800" cy="4873752"/>
          </a:xfrm>
        </p:spPr>
        <p:txBody>
          <a:bodyPr>
            <a:normAutofit/>
          </a:bodyPr>
          <a:lstStyle/>
          <a:p>
            <a:pPr algn="just"/>
            <a:r>
              <a:rPr lang="en-US" sz="2200" dirty="0"/>
              <a:t>For many years, LDA was only approximation available for exchange-correlation energy</a:t>
            </a:r>
          </a:p>
          <a:p>
            <a:pPr algn="just"/>
            <a:endParaRPr lang="en-US" sz="2200" dirty="0"/>
          </a:p>
          <a:p>
            <a:pPr algn="just"/>
            <a:r>
              <a:rPr lang="en-US" sz="2200" dirty="0"/>
              <a:t>The logical first step ahead was suggestion of using not only the information about         but to supplement this with information about the gradient of charge density,            in order to account for the non homogeneity of the true electron density  </a:t>
            </a:r>
          </a:p>
          <a:p>
            <a:pPr algn="just"/>
            <a:endParaRPr lang="en-US" sz="2200" dirty="0"/>
          </a:p>
          <a:p>
            <a:pPr algn="just"/>
            <a:r>
              <a:rPr lang="en-US" sz="2200" dirty="0"/>
              <a:t>In other words, LDA is interpreted as the first term of a Taylor expansion of the uniform density and expect to obtain better approximation</a:t>
            </a:r>
          </a:p>
        </p:txBody>
      </p:sp>
      <p:graphicFrame>
        <p:nvGraphicFramePr>
          <p:cNvPr id="4" name="Object 3"/>
          <p:cNvGraphicFramePr>
            <a:graphicFrameLocks noChangeAspect="1"/>
          </p:cNvGraphicFramePr>
          <p:nvPr/>
        </p:nvGraphicFramePr>
        <p:xfrm>
          <a:off x="3990975" y="3076575"/>
          <a:ext cx="701675" cy="431800"/>
        </p:xfrm>
        <a:graphic>
          <a:graphicData uri="http://schemas.openxmlformats.org/presentationml/2006/ole">
            <mc:AlternateContent xmlns:mc="http://schemas.openxmlformats.org/markup-compatibility/2006">
              <mc:Choice xmlns:v="urn:schemas-microsoft-com:vml" Requires="v">
                <p:oleObj spid="_x0000_s81988" name="Equation" r:id="rId4" imgW="330057" imgH="203112" progId="Equation.3">
                  <p:embed/>
                </p:oleObj>
              </mc:Choice>
              <mc:Fallback>
                <p:oleObj name="Equation" r:id="rId4" imgW="330057" imgH="203112" progId="Equation.3">
                  <p:embed/>
                  <p:pic>
                    <p:nvPicPr>
                      <p:cNvPr id="0"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975" y="3076575"/>
                        <a:ext cx="701675"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7391400" y="3505200"/>
          <a:ext cx="809625" cy="381000"/>
        </p:xfrm>
        <a:graphic>
          <a:graphicData uri="http://schemas.openxmlformats.org/presentationml/2006/ole">
            <mc:AlternateContent xmlns:mc="http://schemas.openxmlformats.org/markup-compatibility/2006">
              <mc:Choice xmlns:v="urn:schemas-microsoft-com:vml" Requires="v">
                <p:oleObj spid="_x0000_s81989" name="Equation" r:id="rId6" imgW="431613" imgH="203112" progId="Equation.3">
                  <p:embed/>
                </p:oleObj>
              </mc:Choice>
              <mc:Fallback>
                <p:oleObj name="Equation" r:id="rId6" imgW="431613" imgH="203112" progId="Equation.3">
                  <p:embed/>
                  <p:pic>
                    <p:nvPicPr>
                      <p:cNvPr id="0"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3505200"/>
                        <a:ext cx="8096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5"/>
          </p:nvPr>
        </p:nvSpPr>
        <p:spPr/>
        <p:txBody>
          <a:bodyPr/>
          <a:lstStyle/>
          <a:p>
            <a:fld id="{7B8E16AF-1FE1-4FE6-A501-9D85C31F5122}" type="slidenum">
              <a:rPr lang="en-US" smtClean="0"/>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lgn="ctr"/>
            <a:r>
              <a:rPr lang="el-GR" dirty="0"/>
              <a:t>Ψ</a:t>
            </a:r>
            <a:r>
              <a:rPr lang="en-US" dirty="0"/>
              <a:t> is a complex function of many variables, one for each particle. For N particles it is a function of their 3N coordinates:</a:t>
            </a:r>
          </a:p>
          <a:p>
            <a:pPr algn="ctr"/>
            <a:endParaRPr lang="en-US"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6</a:t>
            </a:fld>
            <a:endParaRPr lang="en-US"/>
          </a:p>
        </p:txBody>
      </p:sp>
      <p:pic>
        <p:nvPicPr>
          <p:cNvPr id="604162" name="Picture 2"/>
          <p:cNvPicPr>
            <a:picLocks noChangeAspect="1" noChangeArrowheads="1"/>
          </p:cNvPicPr>
          <p:nvPr/>
        </p:nvPicPr>
        <p:blipFill>
          <a:blip r:embed="rId2" cstate="print"/>
          <a:srcRect/>
          <a:stretch>
            <a:fillRect/>
          </a:stretch>
        </p:blipFill>
        <p:spPr bwMode="auto">
          <a:xfrm>
            <a:off x="533400" y="2971800"/>
            <a:ext cx="8001000" cy="399384"/>
          </a:xfrm>
          <a:prstGeom prst="rect">
            <a:avLst/>
          </a:prstGeom>
          <a:noFill/>
          <a:ln w="9525">
            <a:solidFill>
              <a:schemeClr val="tx1"/>
            </a:solidFill>
            <a:miter lim="800000"/>
            <a:headEnd/>
            <a:tailEnd/>
          </a:ln>
        </p:spPr>
      </p:pic>
      <p:sp>
        <p:nvSpPr>
          <p:cNvPr id="6" name="Title 1"/>
          <p:cNvSpPr txBox="1">
            <a:spLocks/>
          </p:cNvSpPr>
          <p:nvPr/>
        </p:nvSpPr>
        <p:spPr>
          <a:xfrm>
            <a:off x="457200" y="228600"/>
            <a:ext cx="3886200" cy="73183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small" spc="0" normalizeH="0" baseline="0" noProof="0" dirty="0">
                <a:ln>
                  <a:noFill/>
                </a:ln>
                <a:solidFill>
                  <a:schemeClr val="tx2"/>
                </a:solidFill>
                <a:effectLst/>
                <a:uLnTx/>
                <a:uFillTx/>
                <a:latin typeface="+mj-lt"/>
                <a:ea typeface="+mj-ea"/>
                <a:cs typeface="+mj-cs"/>
              </a:rPr>
              <a:t>WAVE FUNCTION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Expansion</a:t>
            </a:r>
          </a:p>
        </p:txBody>
      </p:sp>
      <p:sp>
        <p:nvSpPr>
          <p:cNvPr id="3" name="Content Placeholder 2"/>
          <p:cNvSpPr>
            <a:spLocks noGrp="1"/>
          </p:cNvSpPr>
          <p:nvPr>
            <p:ph sz="quarter" idx="1"/>
          </p:nvPr>
        </p:nvSpPr>
        <p:spPr/>
        <p:txBody>
          <a:bodyPr/>
          <a:lstStyle/>
          <a:p>
            <a:r>
              <a:rPr lang="en-US" dirty="0"/>
              <a:t>Taylor expansion: </a:t>
            </a:r>
          </a:p>
          <a:p>
            <a:endParaRPr lang="en-US" dirty="0"/>
          </a:p>
          <a:p>
            <a:endParaRPr lang="en-US" dirty="0"/>
          </a:p>
          <a:p>
            <a:endParaRPr lang="en-US" dirty="0"/>
          </a:p>
          <a:p>
            <a:endParaRPr lang="en-US" dirty="0"/>
          </a:p>
          <a:p>
            <a:endParaRPr lang="en-US" dirty="0"/>
          </a:p>
          <a:p>
            <a:endParaRPr lang="en-US" dirty="0"/>
          </a:p>
          <a:p>
            <a:endParaRPr lang="en-US" dirty="0"/>
          </a:p>
          <a:p>
            <a:endParaRPr lang="en-US" sz="2200" dirty="0"/>
          </a:p>
          <a:p>
            <a:r>
              <a:rPr lang="en-US" sz="2200" dirty="0"/>
              <a:t>This is called Gradient Expansion Approximation.</a:t>
            </a:r>
          </a:p>
        </p:txBody>
      </p:sp>
      <p:graphicFrame>
        <p:nvGraphicFramePr>
          <p:cNvPr id="4" name="Object 3"/>
          <p:cNvGraphicFramePr>
            <a:graphicFrameLocks noChangeAspect="1"/>
          </p:cNvGraphicFramePr>
          <p:nvPr/>
        </p:nvGraphicFramePr>
        <p:xfrm>
          <a:off x="533400" y="2819400"/>
          <a:ext cx="7966364" cy="1143000"/>
        </p:xfrm>
        <a:graphic>
          <a:graphicData uri="http://schemas.openxmlformats.org/presentationml/2006/ole">
            <mc:AlternateContent xmlns:mc="http://schemas.openxmlformats.org/markup-compatibility/2006">
              <mc:Choice xmlns:v="urn:schemas-microsoft-com:vml" Requires="v">
                <p:oleObj spid="_x0000_s83042" name="Equation" r:id="rId4" imgW="2921000" imgH="419100" progId="Equation.3">
                  <p:embed/>
                </p:oleObj>
              </mc:Choice>
              <mc:Fallback>
                <p:oleObj name="Equation" r:id="rId4" imgW="2921000" imgH="4191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19400"/>
                        <a:ext cx="7966364"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nvGraphicFramePr>
        <p:xfrm>
          <a:off x="3352800" y="1503636"/>
          <a:ext cx="5284839" cy="706164"/>
        </p:xfrm>
        <a:graphic>
          <a:graphicData uri="http://schemas.openxmlformats.org/presentationml/2006/ole">
            <mc:AlternateContent xmlns:mc="http://schemas.openxmlformats.org/markup-compatibility/2006">
              <mc:Choice xmlns:v="urn:schemas-microsoft-com:vml" Requires="v">
                <p:oleObj spid="_x0000_s83043" name="Equation" r:id="rId6" imgW="2946400" imgH="393700" progId="Equation.3">
                  <p:embed/>
                </p:oleObj>
              </mc:Choice>
              <mc:Fallback>
                <p:oleObj name="Equation" r:id="rId6" imgW="2946400" imgH="393700" progId="Equation.3">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503636"/>
                        <a:ext cx="5284839" cy="7061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 name="Group 8"/>
          <p:cNvGrpSpPr/>
          <p:nvPr/>
        </p:nvGrpSpPr>
        <p:grpSpPr>
          <a:xfrm>
            <a:off x="1734844" y="2743200"/>
            <a:ext cx="2667000" cy="1981994"/>
            <a:chOff x="1734844" y="2743200"/>
            <a:chExt cx="2667000" cy="1981994"/>
          </a:xfrm>
        </p:grpSpPr>
        <p:sp>
          <p:nvSpPr>
            <p:cNvPr id="6" name="Oval 5"/>
            <p:cNvSpPr/>
            <p:nvPr/>
          </p:nvSpPr>
          <p:spPr>
            <a:xfrm>
              <a:off x="1734844" y="2743200"/>
              <a:ext cx="26670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5400000">
              <a:off x="2742406" y="4343400"/>
              <a:ext cx="762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0" name="Object 9"/>
          <p:cNvGraphicFramePr>
            <a:graphicFrameLocks noChangeAspect="1"/>
          </p:cNvGraphicFramePr>
          <p:nvPr/>
        </p:nvGraphicFramePr>
        <p:xfrm>
          <a:off x="2743200" y="4741985"/>
          <a:ext cx="914400" cy="668215"/>
        </p:xfrm>
        <a:graphic>
          <a:graphicData uri="http://schemas.openxmlformats.org/presentationml/2006/ole">
            <mc:AlternateContent xmlns:mc="http://schemas.openxmlformats.org/markup-compatibility/2006">
              <mc:Choice xmlns:v="urn:schemas-microsoft-com:vml" Requires="v">
                <p:oleObj spid="_x0000_s83044" name="Equation" r:id="rId8" imgW="330057" imgH="241195" progId="Equation.3">
                  <p:embed/>
                </p:oleObj>
              </mc:Choice>
              <mc:Fallback>
                <p:oleObj name="Equation" r:id="rId8" imgW="330057" imgH="241195" progId="Equation.3">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4741985"/>
                        <a:ext cx="914400" cy="6682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Slide Number Placeholder 10"/>
          <p:cNvSpPr>
            <a:spLocks noGrp="1"/>
          </p:cNvSpPr>
          <p:nvPr>
            <p:ph type="sldNum" sz="quarter" idx="15"/>
          </p:nvPr>
        </p:nvSpPr>
        <p:spPr/>
        <p:txBody>
          <a:bodyPr/>
          <a:lstStyle/>
          <a:p>
            <a:fld id="{7B8E16AF-1FE1-4FE6-A501-9D85C31F5122}" type="slidenum">
              <a:rPr lang="en-US" smtClean="0"/>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1143000"/>
          </a:xfrm>
        </p:spPr>
        <p:txBody>
          <a:bodyPr/>
          <a:lstStyle/>
          <a:p>
            <a:r>
              <a:rPr lang="en-US" dirty="0"/>
              <a:t>Back to LDA !</a:t>
            </a:r>
          </a:p>
        </p:txBody>
      </p:sp>
      <p:sp>
        <p:nvSpPr>
          <p:cNvPr id="3" name="Content Placeholder 2"/>
          <p:cNvSpPr>
            <a:spLocks noGrp="1"/>
          </p:cNvSpPr>
          <p:nvPr>
            <p:ph sz="quarter" idx="1"/>
          </p:nvPr>
        </p:nvSpPr>
        <p:spPr>
          <a:xfrm>
            <a:off x="457200" y="1371600"/>
            <a:ext cx="8305800" cy="5334000"/>
          </a:xfrm>
        </p:spPr>
        <p:txBody>
          <a:bodyPr>
            <a:noAutofit/>
          </a:bodyPr>
          <a:lstStyle/>
          <a:p>
            <a:pPr algn="just"/>
            <a:r>
              <a:rPr lang="en-US" sz="2200" dirty="0"/>
              <a:t>The GEA does not make significant correction to the LDA</a:t>
            </a:r>
          </a:p>
          <a:p>
            <a:pPr algn="just"/>
            <a:endParaRPr lang="en-US" sz="2200" dirty="0"/>
          </a:p>
          <a:p>
            <a:pPr algn="just"/>
            <a:r>
              <a:rPr lang="en-US" sz="2200" dirty="0"/>
              <a:t>The GEA is even worse than LDA.</a:t>
            </a:r>
          </a:p>
          <a:p>
            <a:pPr algn="just"/>
            <a:r>
              <a:rPr lang="en-US" sz="2200" dirty="0"/>
              <a:t>Why? </a:t>
            </a:r>
          </a:p>
          <a:p>
            <a:pPr algn="just"/>
            <a:r>
              <a:rPr lang="en-US" sz="2200" dirty="0"/>
              <a:t>LDA has much more ‘first-principles character’ than GEA.</a:t>
            </a:r>
          </a:p>
          <a:p>
            <a:pPr algn="just"/>
            <a:endParaRPr lang="en-US" sz="2200" dirty="0"/>
          </a:p>
          <a:p>
            <a:pPr algn="just"/>
            <a:r>
              <a:rPr lang="en-US" sz="2200" dirty="0"/>
              <a:t>LDA preserves the properties of exchange correlation holes but GEA does not.</a:t>
            </a:r>
          </a:p>
          <a:p>
            <a:pPr algn="just"/>
            <a:endParaRPr lang="en-US" sz="2200" dirty="0"/>
          </a:p>
          <a:p>
            <a:pPr algn="just"/>
            <a:r>
              <a:rPr lang="en-US" sz="2200" dirty="0"/>
              <a:t>Any further generalization should retain those good features of LDA.</a:t>
            </a:r>
          </a:p>
          <a:p>
            <a:pPr algn="just"/>
            <a:endParaRPr lang="en-US" sz="2200" dirty="0"/>
          </a:p>
          <a:p>
            <a:pPr algn="just"/>
            <a:r>
              <a:rPr lang="en-US" sz="2200" dirty="0"/>
              <a:t>Take a look into the properties of XC holes.</a:t>
            </a:r>
          </a:p>
          <a:p>
            <a:pPr algn="just"/>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Exchange-Correlation Hole</a:t>
            </a:r>
          </a:p>
        </p:txBody>
      </p:sp>
      <p:sp>
        <p:nvSpPr>
          <p:cNvPr id="3" name="Content Placeholder 2"/>
          <p:cNvSpPr>
            <a:spLocks noGrp="1"/>
          </p:cNvSpPr>
          <p:nvPr>
            <p:ph sz="quarter" idx="1"/>
          </p:nvPr>
        </p:nvSpPr>
        <p:spPr>
          <a:xfrm>
            <a:off x="457200" y="1600200"/>
            <a:ext cx="8382000" cy="4873752"/>
          </a:xfrm>
        </p:spPr>
        <p:txBody>
          <a:bodyPr>
            <a:normAutofit/>
          </a:bodyPr>
          <a:lstStyle/>
          <a:p>
            <a:pPr algn="just"/>
            <a:r>
              <a:rPr lang="en-US" sz="2000" dirty="0"/>
              <a:t>Consider an electron system interacting through </a:t>
            </a:r>
            <a:r>
              <a:rPr lang="en-US" sz="2000" dirty="0" err="1"/>
              <a:t>Hartree</a:t>
            </a:r>
            <a:r>
              <a:rPr lang="en-US" sz="2000" dirty="0"/>
              <a:t> and XC term alone.</a:t>
            </a:r>
          </a:p>
          <a:p>
            <a:pPr algn="just"/>
            <a:r>
              <a:rPr lang="en-US" sz="2000" dirty="0"/>
              <a:t>The </a:t>
            </a:r>
            <a:r>
              <a:rPr lang="en-US" sz="2000" dirty="0" err="1"/>
              <a:t>Hartree</a:t>
            </a:r>
            <a:r>
              <a:rPr lang="en-US" sz="2000" dirty="0"/>
              <a:t> term is blind to the spin of electron, the XC term is not.</a:t>
            </a:r>
          </a:p>
          <a:p>
            <a:pPr algn="just"/>
            <a:r>
              <a:rPr lang="en-US" sz="2000" dirty="0"/>
              <a:t>XC term is manifestation of the Pauli exclusion principle, acts to keep electrons of like spin apart.</a:t>
            </a:r>
          </a:p>
          <a:p>
            <a:pPr algn="just"/>
            <a:r>
              <a:rPr lang="en-US" sz="2000" dirty="0"/>
              <a:t>If we put a spin-up electron at a point there will be a deficit of other spin-up electron in the neighborhood of the electron. </a:t>
            </a:r>
          </a:p>
          <a:p>
            <a:pPr algn="just"/>
            <a:r>
              <a:rPr lang="en-US" sz="2000" dirty="0"/>
              <a:t>We can think of each up-spin (down-spin) electron as it is moving through the system as being surrounded by a little bubble of deficit of up-spin (down-spin) electron</a:t>
            </a:r>
          </a:p>
          <a:p>
            <a:pPr algn="just"/>
            <a:r>
              <a:rPr lang="en-US" sz="2000" dirty="0"/>
              <a:t>This “bubble” is called exchange-correlation hole.</a:t>
            </a:r>
          </a:p>
          <a:p>
            <a:pPr algn="just">
              <a:buNone/>
            </a:pPr>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Exchange-Correlation Hole</a:t>
            </a:r>
          </a:p>
        </p:txBody>
      </p:sp>
      <p:sp>
        <p:nvSpPr>
          <p:cNvPr id="3" name="Content Placeholder 2"/>
          <p:cNvSpPr>
            <a:spLocks noGrp="1"/>
          </p:cNvSpPr>
          <p:nvPr>
            <p:ph sz="quarter" idx="1"/>
          </p:nvPr>
        </p:nvSpPr>
        <p:spPr>
          <a:xfrm>
            <a:off x="457200" y="1600200"/>
            <a:ext cx="7467600" cy="2362200"/>
          </a:xfrm>
        </p:spPr>
        <p:txBody>
          <a:bodyPr>
            <a:normAutofit lnSpcReduction="10000"/>
          </a:bodyPr>
          <a:lstStyle/>
          <a:p>
            <a:r>
              <a:rPr lang="en-US" sz="2200" dirty="0"/>
              <a:t>Define pair-density           , which gives probability of simultaneously finding an electron at the point </a:t>
            </a:r>
            <a:r>
              <a:rPr lang="en-US" sz="2200" i="1" dirty="0"/>
              <a:t>r</a:t>
            </a:r>
            <a:r>
              <a:rPr lang="en-US" sz="2200" dirty="0"/>
              <a:t> with volume element </a:t>
            </a:r>
            <a:r>
              <a:rPr lang="en-US" sz="2200" i="1" dirty="0" err="1"/>
              <a:t>dr</a:t>
            </a:r>
            <a:r>
              <a:rPr lang="en-US" sz="2200" dirty="0"/>
              <a:t> and another electron at     in volume element      among other (N-2) electrons in the system</a:t>
            </a:r>
          </a:p>
          <a:p>
            <a:endParaRPr lang="en-US" sz="2200" dirty="0"/>
          </a:p>
          <a:p>
            <a:r>
              <a:rPr lang="en-US" sz="2200" dirty="0"/>
              <a:t>Mathematically it is defined as </a:t>
            </a:r>
          </a:p>
          <a:p>
            <a:endParaRPr lang="en-US" dirty="0"/>
          </a:p>
        </p:txBody>
      </p:sp>
      <p:graphicFrame>
        <p:nvGraphicFramePr>
          <p:cNvPr id="3075" name="Object 3"/>
          <p:cNvGraphicFramePr>
            <a:graphicFrameLocks noChangeAspect="1"/>
          </p:cNvGraphicFramePr>
          <p:nvPr/>
        </p:nvGraphicFramePr>
        <p:xfrm>
          <a:off x="1017390" y="4038600"/>
          <a:ext cx="6831210" cy="685800"/>
        </p:xfrm>
        <a:graphic>
          <a:graphicData uri="http://schemas.openxmlformats.org/presentationml/2006/ole">
            <mc:AlternateContent xmlns:mc="http://schemas.openxmlformats.org/markup-compatibility/2006">
              <mc:Choice xmlns:v="urn:schemas-microsoft-com:vml" Requires="v">
                <p:oleObj spid="_x0000_s84096" name="Equation" r:id="rId4" imgW="2908300" imgH="292100" progId="Equation.3">
                  <p:embed/>
                </p:oleObj>
              </mc:Choice>
              <mc:Fallback>
                <p:oleObj name="Equation" r:id="rId4" imgW="2908300" imgH="292100" progId="Equation.3">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90" y="4038600"/>
                        <a:ext cx="683121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352800" y="1600200"/>
          <a:ext cx="838200" cy="361950"/>
        </p:xfrm>
        <a:graphic>
          <a:graphicData uri="http://schemas.openxmlformats.org/presentationml/2006/ole">
            <mc:AlternateContent xmlns:mc="http://schemas.openxmlformats.org/markup-compatibility/2006">
              <mc:Choice xmlns:v="urn:schemas-microsoft-com:vml" Requires="v">
                <p:oleObj spid="_x0000_s84097" name="Equation" r:id="rId6" imgW="482391" imgH="203112" progId="Equation.3">
                  <p:embed/>
                </p:oleObj>
              </mc:Choice>
              <mc:Fallback>
                <p:oleObj name="Equation" r:id="rId6" imgW="482391" imgH="203112" progId="Equation.3">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600200"/>
                        <a:ext cx="838200"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nvGraphicFramePr>
        <p:xfrm>
          <a:off x="6436312" y="2209800"/>
          <a:ext cx="304800" cy="330200"/>
        </p:xfrm>
        <a:graphic>
          <a:graphicData uri="http://schemas.openxmlformats.org/presentationml/2006/ole">
            <mc:AlternateContent xmlns:mc="http://schemas.openxmlformats.org/markup-compatibility/2006">
              <mc:Choice xmlns:v="urn:schemas-microsoft-com:vml" Requires="v">
                <p:oleObj spid="_x0000_s84098" name="Equation" r:id="rId8" imgW="152268" imgH="164957" progId="Equation.3">
                  <p:embed/>
                </p:oleObj>
              </mc:Choice>
              <mc:Fallback>
                <p:oleObj name="Equation" r:id="rId8" imgW="152268" imgH="164957" progId="Equation.3">
                  <p:embed/>
                  <p:pic>
                    <p:nvPicPr>
                      <p:cNvPr id="0" name="Picture 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6312" y="2209800"/>
                        <a:ext cx="30480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9" name="Object 7"/>
          <p:cNvGraphicFramePr>
            <a:graphicFrameLocks noChangeAspect="1"/>
          </p:cNvGraphicFramePr>
          <p:nvPr/>
        </p:nvGraphicFramePr>
        <p:xfrm>
          <a:off x="2895600" y="2514600"/>
          <a:ext cx="455613" cy="354366"/>
        </p:xfrm>
        <a:graphic>
          <a:graphicData uri="http://schemas.openxmlformats.org/presentationml/2006/ole">
            <mc:AlternateContent xmlns:mc="http://schemas.openxmlformats.org/markup-compatibility/2006">
              <mc:Choice xmlns:v="urn:schemas-microsoft-com:vml" Requires="v">
                <p:oleObj spid="_x0000_s84099" name="Equation" r:id="rId10" imgW="228402" imgH="177646" progId="Equation.3">
                  <p:embed/>
                </p:oleObj>
              </mc:Choice>
              <mc:Fallback>
                <p:oleObj name="Equation" r:id="rId10" imgW="228402" imgH="177646" progId="Equation.3">
                  <p:embed/>
                  <p:pic>
                    <p:nvPicPr>
                      <p:cNvPr id="0" name="Picture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2514600"/>
                        <a:ext cx="455613" cy="35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Slide Number Placeholder 7"/>
          <p:cNvSpPr>
            <a:spLocks noGrp="1"/>
          </p:cNvSpPr>
          <p:nvPr>
            <p:ph type="sldNum" sz="quarter" idx="15"/>
          </p:nvPr>
        </p:nvSpPr>
        <p:spPr/>
        <p:txBody>
          <a:bodyPr/>
          <a:lstStyle/>
          <a:p>
            <a:fld id="{7B8E16AF-1FE1-4FE6-A501-9D85C31F5122}" type="slidenum">
              <a:rPr lang="en-US" smtClean="0"/>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2" name="Rectangle 12"/>
          <p:cNvSpPr>
            <a:spLocks noGrp="1" noChangeArrowheads="1"/>
          </p:cNvSpPr>
          <p:nvPr>
            <p:ph type="title"/>
          </p:nvPr>
        </p:nvSpPr>
        <p:spPr/>
        <p:txBody>
          <a:bodyPr/>
          <a:lstStyle/>
          <a:p>
            <a:r>
              <a:rPr lang="en-US" dirty="0"/>
              <a:t>Exchange-Correlation Hole</a:t>
            </a:r>
          </a:p>
        </p:txBody>
      </p:sp>
      <p:sp>
        <p:nvSpPr>
          <p:cNvPr id="40963" name="Rectangle 3"/>
          <p:cNvSpPr>
            <a:spLocks noGrp="1" noChangeArrowheads="1"/>
          </p:cNvSpPr>
          <p:nvPr>
            <p:ph type="body" sz="half" idx="1"/>
          </p:nvPr>
        </p:nvSpPr>
        <p:spPr>
          <a:xfrm>
            <a:off x="457200" y="1600201"/>
            <a:ext cx="6858000" cy="914400"/>
          </a:xfrm>
        </p:spPr>
        <p:txBody>
          <a:bodyPr>
            <a:normAutofit/>
          </a:bodyPr>
          <a:lstStyle/>
          <a:p>
            <a:r>
              <a:rPr lang="en-US" sz="2800" dirty="0"/>
              <a:t>Electron density is given by </a:t>
            </a:r>
          </a:p>
        </p:txBody>
      </p:sp>
      <p:graphicFrame>
        <p:nvGraphicFramePr>
          <p:cNvPr id="40964" name="Object 4"/>
          <p:cNvGraphicFramePr>
            <a:graphicFrameLocks noGrp="1" noChangeAspect="1"/>
          </p:cNvGraphicFramePr>
          <p:nvPr>
            <p:ph sz="quarter" idx="2"/>
          </p:nvPr>
        </p:nvGraphicFramePr>
        <p:xfrm>
          <a:off x="2286000" y="2209800"/>
          <a:ext cx="3866835" cy="990600"/>
        </p:xfrm>
        <a:graphic>
          <a:graphicData uri="http://schemas.openxmlformats.org/presentationml/2006/ole">
            <mc:AlternateContent xmlns:mc="http://schemas.openxmlformats.org/markup-compatibility/2006">
              <mc:Choice xmlns:v="urn:schemas-microsoft-com:vml" Requires="v">
                <p:oleObj spid="_x0000_s85090" name="Equation" r:id="rId4" imgW="1536033" imgH="393529" progId="Equation.3">
                  <p:embed/>
                </p:oleObj>
              </mc:Choice>
              <mc:Fallback>
                <p:oleObj name="Equation" r:id="rId4" imgW="1536033" imgH="393529" progId="Equation.3">
                  <p:embed/>
                  <p:pic>
                    <p:nvPicPr>
                      <p:cNvPr id="0" name="Picture 5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209800"/>
                        <a:ext cx="3866835" cy="990600"/>
                      </a:xfrm>
                      <a:prstGeom prst="rect">
                        <a:avLst/>
                      </a:prstGeom>
                      <a:solidFill>
                        <a:srgbClr val="C0C0C0"/>
                      </a:solidFill>
                    </p:spPr>
                  </p:pic>
                </p:oleObj>
              </mc:Fallback>
            </mc:AlternateContent>
          </a:graphicData>
        </a:graphic>
      </p:graphicFrame>
      <p:sp>
        <p:nvSpPr>
          <p:cNvPr id="40967" name="Rectangle 7"/>
          <p:cNvSpPr>
            <a:spLocks noChangeArrowheads="1"/>
          </p:cNvSpPr>
          <p:nvPr/>
        </p:nvSpPr>
        <p:spPr bwMode="auto">
          <a:xfrm>
            <a:off x="457200" y="3743325"/>
            <a:ext cx="1828800" cy="752475"/>
          </a:xfrm>
          <a:prstGeom prst="rect">
            <a:avLst/>
          </a:prstGeom>
          <a:noFill/>
          <a:ln w="9525">
            <a:noFill/>
            <a:miter lim="800000"/>
            <a:headEnd/>
            <a:tailEnd/>
          </a:ln>
          <a:effectLst/>
        </p:spPr>
        <p:txBody>
          <a:bodyPr/>
          <a:lstStyle/>
          <a:p>
            <a:pPr marL="342900" indent="-342900" eaLnBrk="1" hangingPunct="1">
              <a:spcBef>
                <a:spcPct val="20000"/>
              </a:spcBef>
              <a:buFontTx/>
              <a:buChar char="•"/>
            </a:pPr>
            <a:r>
              <a:rPr lang="en-US" sz="2800" dirty="0"/>
              <a:t>Since  </a:t>
            </a:r>
          </a:p>
        </p:txBody>
      </p:sp>
      <p:graphicFrame>
        <p:nvGraphicFramePr>
          <p:cNvPr id="40971" name="Object 11"/>
          <p:cNvGraphicFramePr>
            <a:graphicFrameLocks noGrp="1" noChangeAspect="1"/>
          </p:cNvGraphicFramePr>
          <p:nvPr>
            <p:ph sz="quarter" idx="3"/>
          </p:nvPr>
        </p:nvGraphicFramePr>
        <p:xfrm>
          <a:off x="1917700" y="3661833"/>
          <a:ext cx="2273300" cy="757767"/>
        </p:xfrm>
        <a:graphic>
          <a:graphicData uri="http://schemas.openxmlformats.org/presentationml/2006/ole">
            <mc:AlternateContent xmlns:mc="http://schemas.openxmlformats.org/markup-compatibility/2006">
              <mc:Choice xmlns:v="urn:schemas-microsoft-com:vml" Requires="v">
                <p:oleObj spid="_x0000_s85091" name="Equation" r:id="rId6" imgW="838200" imgH="279400" progId="Equation.3">
                  <p:embed/>
                </p:oleObj>
              </mc:Choice>
              <mc:Fallback>
                <p:oleObj name="Equation" r:id="rId6" imgW="838200" imgH="279400" progId="Equation.3">
                  <p:embed/>
                  <p:pic>
                    <p:nvPicPr>
                      <p:cNvPr id="0" name="Picture 5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7700" y="3661833"/>
                        <a:ext cx="2273300" cy="7577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74" name="Object 14"/>
          <p:cNvGraphicFramePr>
            <a:graphicFrameLocks noChangeAspect="1"/>
          </p:cNvGraphicFramePr>
          <p:nvPr/>
        </p:nvGraphicFramePr>
        <p:xfrm>
          <a:off x="1295400" y="4953000"/>
          <a:ext cx="5146675" cy="877888"/>
        </p:xfrm>
        <a:graphic>
          <a:graphicData uri="http://schemas.openxmlformats.org/presentationml/2006/ole">
            <mc:AlternateContent xmlns:mc="http://schemas.openxmlformats.org/markup-compatibility/2006">
              <mc:Choice xmlns:v="urn:schemas-microsoft-com:vml" Requires="v">
                <p:oleObj spid="_x0000_s85092" name="Equation" r:id="rId8" imgW="1638300" imgH="279400" progId="Equation.3">
                  <p:embed/>
                </p:oleObj>
              </mc:Choice>
              <mc:Fallback>
                <p:oleObj name="Equation" r:id="rId8" imgW="1638300" imgH="279400" progId="Equation.3">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4953000"/>
                        <a:ext cx="5146675" cy="877888"/>
                      </a:xfrm>
                      <a:prstGeom prst="rect">
                        <a:avLst/>
                      </a:prstGeom>
                      <a:solidFill>
                        <a:srgbClr val="C0C0C0"/>
                      </a:solidFill>
                    </p:spPr>
                  </p:pic>
                </p:oleObj>
              </mc:Fallback>
            </mc:AlternateContent>
          </a:graphicData>
        </a:graphic>
      </p:graphicFrame>
      <p:sp>
        <p:nvSpPr>
          <p:cNvPr id="8" name="Slide Number Placeholder 7"/>
          <p:cNvSpPr>
            <a:spLocks noGrp="1"/>
          </p:cNvSpPr>
          <p:nvPr>
            <p:ph type="sldNum" sz="quarter" idx="12"/>
          </p:nvPr>
        </p:nvSpPr>
        <p:spPr/>
        <p:txBody>
          <a:bodyPr/>
          <a:lstStyle/>
          <a:p>
            <a:fld id="{66023162-3CB3-4477-80F4-27493296353B}" type="slidenum">
              <a:rPr lang="en-US" smtClean="0"/>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9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4096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type="title"/>
          </p:nvPr>
        </p:nvSpPr>
        <p:spPr/>
        <p:txBody>
          <a:bodyPr/>
          <a:lstStyle/>
          <a:p>
            <a:r>
              <a:rPr lang="en-US" dirty="0"/>
              <a:t>Exchange-Correlation Hole</a:t>
            </a:r>
          </a:p>
        </p:txBody>
      </p:sp>
      <p:sp>
        <p:nvSpPr>
          <p:cNvPr id="45059" name="Rectangle 3"/>
          <p:cNvSpPr>
            <a:spLocks noGrp="1" noChangeArrowheads="1"/>
          </p:cNvSpPr>
          <p:nvPr>
            <p:ph type="body" sz="half" idx="1"/>
          </p:nvPr>
        </p:nvSpPr>
        <p:spPr>
          <a:xfrm>
            <a:off x="457200" y="1600200"/>
            <a:ext cx="8077200" cy="1676400"/>
          </a:xfrm>
        </p:spPr>
        <p:txBody>
          <a:bodyPr>
            <a:normAutofit/>
          </a:bodyPr>
          <a:lstStyle/>
          <a:p>
            <a:pPr algn="just"/>
            <a:r>
              <a:rPr lang="en-US" sz="2200" dirty="0"/>
              <a:t>In a classical description the motion of electrons are not correlated, so the probability of finding the pair of electrons at points </a:t>
            </a:r>
            <a:r>
              <a:rPr lang="en-US" sz="2200" i="1" dirty="0"/>
              <a:t>r</a:t>
            </a:r>
            <a:r>
              <a:rPr lang="en-US" sz="2200" dirty="0"/>
              <a:t> and    is simply given by a product of the density at the respective points </a:t>
            </a:r>
          </a:p>
        </p:txBody>
      </p:sp>
      <p:graphicFrame>
        <p:nvGraphicFramePr>
          <p:cNvPr id="45060" name="Object 4"/>
          <p:cNvGraphicFramePr>
            <a:graphicFrameLocks noGrp="1" noChangeAspect="1"/>
          </p:cNvGraphicFramePr>
          <p:nvPr>
            <p:ph sz="half" idx="2"/>
          </p:nvPr>
        </p:nvGraphicFramePr>
        <p:xfrm>
          <a:off x="1219200" y="3429000"/>
          <a:ext cx="3883025" cy="568325"/>
        </p:xfrm>
        <a:graphic>
          <a:graphicData uri="http://schemas.openxmlformats.org/presentationml/2006/ole">
            <mc:AlternateContent xmlns:mc="http://schemas.openxmlformats.org/markup-compatibility/2006">
              <mc:Choice xmlns:v="urn:schemas-microsoft-com:vml" Requires="v">
                <p:oleObj spid="_x0000_s86084" name="Equation" r:id="rId4" imgW="1562100" imgH="228600" progId="Equation.3">
                  <p:embed/>
                </p:oleObj>
              </mc:Choice>
              <mc:Fallback>
                <p:oleObj name="Equation" r:id="rId4" imgW="1562100" imgH="228600" progId="Equation.3">
                  <p:embed/>
                  <p:pic>
                    <p:nvPicPr>
                      <p:cNvPr id="0" name="Picture 3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429000"/>
                        <a:ext cx="3883025" cy="568325"/>
                      </a:xfrm>
                      <a:prstGeom prst="rect">
                        <a:avLst/>
                      </a:prstGeom>
                      <a:solidFill>
                        <a:srgbClr val="C0C0C0"/>
                      </a:solidFill>
                    </p:spPr>
                  </p:pic>
                </p:oleObj>
              </mc:Fallback>
            </mc:AlternateContent>
          </a:graphicData>
        </a:graphic>
      </p:graphicFrame>
      <p:sp>
        <p:nvSpPr>
          <p:cNvPr id="45063" name="Rectangle 7"/>
          <p:cNvSpPr>
            <a:spLocks noChangeArrowheads="1"/>
          </p:cNvSpPr>
          <p:nvPr/>
        </p:nvSpPr>
        <p:spPr bwMode="auto">
          <a:xfrm>
            <a:off x="457200" y="4343400"/>
            <a:ext cx="8077200" cy="1676400"/>
          </a:xfrm>
          <a:prstGeom prst="rect">
            <a:avLst/>
          </a:prstGeom>
          <a:noFill/>
          <a:ln w="9525">
            <a:noFill/>
            <a:miter lim="800000"/>
            <a:headEnd/>
            <a:tailEnd/>
          </a:ln>
          <a:effectLst/>
        </p:spPr>
        <p:txBody>
          <a:bodyPr/>
          <a:lstStyle/>
          <a:p>
            <a:pPr marL="342900" indent="-342900" algn="just" eaLnBrk="1" hangingPunct="1">
              <a:spcBef>
                <a:spcPct val="20000"/>
              </a:spcBef>
              <a:buFontTx/>
              <a:buChar char="•"/>
            </a:pPr>
            <a:r>
              <a:rPr lang="en-US" sz="2200" dirty="0"/>
              <a:t>In reality electrons obey Fermi statistics and so are kept apart quantum mechanically by the Pauli Exclusion principle and also from other non classical coulomb interaction </a:t>
            </a:r>
          </a:p>
        </p:txBody>
      </p:sp>
      <p:graphicFrame>
        <p:nvGraphicFramePr>
          <p:cNvPr id="5123" name="Object 3"/>
          <p:cNvGraphicFramePr>
            <a:graphicFrameLocks noChangeAspect="1"/>
          </p:cNvGraphicFramePr>
          <p:nvPr/>
        </p:nvGraphicFramePr>
        <p:xfrm>
          <a:off x="4038600" y="2286000"/>
          <a:ext cx="321190" cy="347956"/>
        </p:xfrm>
        <a:graphic>
          <a:graphicData uri="http://schemas.openxmlformats.org/presentationml/2006/ole">
            <mc:AlternateContent xmlns:mc="http://schemas.openxmlformats.org/markup-compatibility/2006">
              <mc:Choice xmlns:v="urn:schemas-microsoft-com:vml" Requires="v">
                <p:oleObj spid="_x0000_s86085" name="Equation" r:id="rId6" imgW="152268" imgH="164957" progId="Equation.3">
                  <p:embed/>
                </p:oleObj>
              </mc:Choice>
              <mc:Fallback>
                <p:oleObj name="Equation" r:id="rId6" imgW="152268" imgH="164957" progId="Equation.3">
                  <p:embed/>
                  <p:pic>
                    <p:nvPicPr>
                      <p:cNvPr id="0"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286000"/>
                        <a:ext cx="321190" cy="34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Slide Number Placeholder 6"/>
          <p:cNvSpPr>
            <a:spLocks noGrp="1"/>
          </p:cNvSpPr>
          <p:nvPr>
            <p:ph type="sldNum" sz="quarter" idx="12"/>
          </p:nvPr>
        </p:nvSpPr>
        <p:spPr/>
        <p:txBody>
          <a:bodyPr/>
          <a:lstStyle/>
          <a:p>
            <a:fld id="{64EA11A1-BAC0-48AB-AFBE-D96C5BEF0F8F}" type="slidenum">
              <a:rPr lang="en-US" smtClean="0"/>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0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0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ChangeArrowheads="1"/>
          </p:cNvSpPr>
          <p:nvPr>
            <p:ph type="title"/>
          </p:nvPr>
        </p:nvSpPr>
        <p:spPr/>
        <p:txBody>
          <a:bodyPr/>
          <a:lstStyle/>
          <a:p>
            <a:r>
              <a:rPr lang="en-US" dirty="0"/>
              <a:t>Exchange-Correlation Hole</a:t>
            </a:r>
          </a:p>
        </p:txBody>
      </p:sp>
      <p:sp>
        <p:nvSpPr>
          <p:cNvPr id="47107" name="Rectangle 3"/>
          <p:cNvSpPr>
            <a:spLocks noGrp="1" noChangeArrowheads="1"/>
          </p:cNvSpPr>
          <p:nvPr>
            <p:ph type="body" sz="half" idx="1"/>
          </p:nvPr>
        </p:nvSpPr>
        <p:spPr>
          <a:xfrm>
            <a:off x="457200" y="1600200"/>
            <a:ext cx="8153400" cy="2743200"/>
          </a:xfrm>
        </p:spPr>
        <p:txBody>
          <a:bodyPr/>
          <a:lstStyle/>
          <a:p>
            <a:pPr algn="just">
              <a:lnSpc>
                <a:spcPct val="90000"/>
              </a:lnSpc>
            </a:pPr>
            <a:r>
              <a:rPr lang="en-US" sz="2000" dirty="0"/>
              <a:t>The effect of these exchange correlation interaction is to reduce the classical value of electron density at r due to the instantaneous position of the second electron located at r’</a:t>
            </a:r>
          </a:p>
          <a:p>
            <a:pPr algn="just">
              <a:lnSpc>
                <a:spcPct val="90000"/>
              </a:lnSpc>
            </a:pPr>
            <a:r>
              <a:rPr lang="en-US" sz="2000" dirty="0"/>
              <a:t>Therefore each electron creates a depletion, or hole of electron density around itself as a direct consequence of exchange correlation effects </a:t>
            </a:r>
          </a:p>
          <a:p>
            <a:pPr algn="just">
              <a:lnSpc>
                <a:spcPct val="90000"/>
              </a:lnSpc>
            </a:pPr>
            <a:r>
              <a:rPr lang="en-US" sz="2000" dirty="0"/>
              <a:t>Taking account of the hole, the pair density can be written as </a:t>
            </a:r>
          </a:p>
        </p:txBody>
      </p:sp>
      <p:graphicFrame>
        <p:nvGraphicFramePr>
          <p:cNvPr id="47108" name="Object 4"/>
          <p:cNvGraphicFramePr>
            <a:graphicFrameLocks noGrp="1" noChangeAspect="1"/>
          </p:cNvGraphicFramePr>
          <p:nvPr>
            <p:ph sz="half" idx="2"/>
          </p:nvPr>
        </p:nvGraphicFramePr>
        <p:xfrm>
          <a:off x="1066800" y="3887788"/>
          <a:ext cx="5386388" cy="554037"/>
        </p:xfrm>
        <a:graphic>
          <a:graphicData uri="http://schemas.openxmlformats.org/presentationml/2006/ole">
            <mc:AlternateContent xmlns:mc="http://schemas.openxmlformats.org/markup-compatibility/2006">
              <mc:Choice xmlns:v="urn:schemas-microsoft-com:vml" Requires="v">
                <p:oleObj spid="_x0000_s87108" name="Equation" r:id="rId4" imgW="2222500" imgH="228600" progId="Equation.3">
                  <p:embed/>
                </p:oleObj>
              </mc:Choice>
              <mc:Fallback>
                <p:oleObj name="Equation" r:id="rId4" imgW="2222500" imgH="228600" progId="Equation.3">
                  <p:embed/>
                  <p:pic>
                    <p:nvPicPr>
                      <p:cNvPr id="0" name="Picture 3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887788"/>
                        <a:ext cx="5386388" cy="554037"/>
                      </a:xfrm>
                      <a:prstGeom prst="rect">
                        <a:avLst/>
                      </a:prstGeom>
                      <a:solidFill>
                        <a:srgbClr val="C0C0C0"/>
                      </a:solidFill>
                    </p:spPr>
                  </p:pic>
                </p:oleObj>
              </mc:Fallback>
            </mc:AlternateContent>
          </a:graphicData>
        </a:graphic>
      </p:graphicFrame>
      <p:sp>
        <p:nvSpPr>
          <p:cNvPr id="47111" name="Rectangle 7"/>
          <p:cNvSpPr>
            <a:spLocks noChangeArrowheads="1"/>
          </p:cNvSpPr>
          <p:nvPr/>
        </p:nvSpPr>
        <p:spPr bwMode="auto">
          <a:xfrm>
            <a:off x="457200" y="4876800"/>
            <a:ext cx="8153400" cy="1371600"/>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pPr>
            <a:endParaRPr lang="en-US" sz="2000"/>
          </a:p>
        </p:txBody>
      </p:sp>
      <p:sp>
        <p:nvSpPr>
          <p:cNvPr id="47112" name="Rectangle 8"/>
          <p:cNvSpPr>
            <a:spLocks noChangeArrowheads="1"/>
          </p:cNvSpPr>
          <p:nvPr/>
        </p:nvSpPr>
        <p:spPr bwMode="auto">
          <a:xfrm>
            <a:off x="457200" y="4572000"/>
            <a:ext cx="8153400" cy="1371600"/>
          </a:xfrm>
          <a:prstGeom prst="rect">
            <a:avLst/>
          </a:prstGeom>
          <a:noFill/>
          <a:ln w="9525">
            <a:noFill/>
            <a:miter lim="800000"/>
            <a:headEnd/>
            <a:tailEnd/>
          </a:ln>
          <a:effectLst/>
        </p:spPr>
        <p:txBody>
          <a:bodyPr/>
          <a:lstStyle/>
          <a:p>
            <a:pPr marL="342900" indent="-342900" eaLnBrk="1" hangingPunct="1">
              <a:lnSpc>
                <a:spcPct val="90000"/>
              </a:lnSpc>
              <a:spcBef>
                <a:spcPct val="20000"/>
              </a:spcBef>
              <a:buFontTx/>
              <a:buChar char="•"/>
            </a:pPr>
            <a:r>
              <a:rPr lang="en-US" sz="2000" dirty="0"/>
              <a:t>Where the quantum effects are accounted for by the exchange correlation hole density                   surrounding each electron located at position r.</a:t>
            </a:r>
          </a:p>
        </p:txBody>
      </p:sp>
      <p:graphicFrame>
        <p:nvGraphicFramePr>
          <p:cNvPr id="6147" name="Object 3"/>
          <p:cNvGraphicFramePr>
            <a:graphicFrameLocks noChangeAspect="1"/>
          </p:cNvGraphicFramePr>
          <p:nvPr/>
        </p:nvGraphicFramePr>
        <p:xfrm>
          <a:off x="3717279" y="4782844"/>
          <a:ext cx="1244599" cy="457200"/>
        </p:xfrm>
        <a:graphic>
          <a:graphicData uri="http://schemas.openxmlformats.org/presentationml/2006/ole">
            <mc:AlternateContent xmlns:mc="http://schemas.openxmlformats.org/markup-compatibility/2006">
              <mc:Choice xmlns:v="urn:schemas-microsoft-com:vml" Requires="v">
                <p:oleObj spid="_x0000_s87109" name="Equation" r:id="rId6" imgW="622030" imgH="228501" progId="Equation.3">
                  <p:embed/>
                </p:oleObj>
              </mc:Choice>
              <mc:Fallback>
                <p:oleObj name="Equation" r:id="rId6" imgW="622030" imgH="228501" progId="Equation.3">
                  <p:embed/>
                  <p:pic>
                    <p:nvPicPr>
                      <p:cNvPr id="0" name="Picture 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7279" y="4782844"/>
                        <a:ext cx="12445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12" name="Straight Connector 11"/>
          <p:cNvCxnSpPr/>
          <p:nvPr/>
        </p:nvCxnSpPr>
        <p:spPr>
          <a:xfrm>
            <a:off x="5029200" y="4419600"/>
            <a:ext cx="13716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64EA11A1-BAC0-48AB-AFBE-D96C5BEF0F8F}" type="slidenum">
              <a:rPr lang="en-US" smtClean="0"/>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1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11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90" name="Rectangle 14"/>
          <p:cNvSpPr>
            <a:spLocks noGrp="1" noChangeArrowheads="1"/>
          </p:cNvSpPr>
          <p:nvPr>
            <p:ph type="title" sz="quarter"/>
          </p:nvPr>
        </p:nvSpPr>
        <p:spPr/>
        <p:txBody>
          <a:bodyPr/>
          <a:lstStyle/>
          <a:p>
            <a:r>
              <a:rPr lang="en-US" dirty="0"/>
              <a:t>Exchange-Correlation Hole</a:t>
            </a:r>
          </a:p>
        </p:txBody>
      </p:sp>
      <p:graphicFrame>
        <p:nvGraphicFramePr>
          <p:cNvPr id="50189" name="Object 13"/>
          <p:cNvGraphicFramePr>
            <a:graphicFrameLocks noGrp="1" noChangeAspect="1"/>
          </p:cNvGraphicFramePr>
          <p:nvPr>
            <p:ph sz="quarter" idx="4"/>
          </p:nvPr>
        </p:nvGraphicFramePr>
        <p:xfrm>
          <a:off x="1066800" y="4495800"/>
          <a:ext cx="4398421" cy="762000"/>
        </p:xfrm>
        <a:graphic>
          <a:graphicData uri="http://schemas.openxmlformats.org/presentationml/2006/ole">
            <mc:AlternateContent xmlns:mc="http://schemas.openxmlformats.org/markup-compatibility/2006">
              <mc:Choice xmlns:v="urn:schemas-microsoft-com:vml" Requires="v">
                <p:oleObj spid="_x0000_s88192" name="Equation" r:id="rId4" imgW="1612900" imgH="279400" progId="Equation.3">
                  <p:embed/>
                </p:oleObj>
              </mc:Choice>
              <mc:Fallback>
                <p:oleObj name="Equation" r:id="rId4" imgW="1612900" imgH="279400" progId="Equation.3">
                  <p:embed/>
                  <p:pic>
                    <p:nvPicPr>
                      <p:cNvPr id="0" name="Picture 6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495800"/>
                        <a:ext cx="4398421" cy="762000"/>
                      </a:xfrm>
                      <a:prstGeom prst="rect">
                        <a:avLst/>
                      </a:prstGeom>
                      <a:solidFill>
                        <a:srgbClr val="C0C0C0"/>
                      </a:solidFill>
                    </p:spPr>
                  </p:pic>
                </p:oleObj>
              </mc:Fallback>
            </mc:AlternateContent>
          </a:graphicData>
        </a:graphic>
      </p:graphicFrame>
      <p:graphicFrame>
        <p:nvGraphicFramePr>
          <p:cNvPr id="50192" name="Object 16"/>
          <p:cNvGraphicFramePr>
            <a:graphicFrameLocks noChangeAspect="1"/>
          </p:cNvGraphicFramePr>
          <p:nvPr/>
        </p:nvGraphicFramePr>
        <p:xfrm>
          <a:off x="2590800" y="5486400"/>
          <a:ext cx="4419600" cy="1111500"/>
        </p:xfrm>
        <a:graphic>
          <a:graphicData uri="http://schemas.openxmlformats.org/presentationml/2006/ole">
            <mc:AlternateContent xmlns:mc="http://schemas.openxmlformats.org/markup-compatibility/2006">
              <mc:Choice xmlns:v="urn:schemas-microsoft-com:vml" Requires="v">
                <p:oleObj spid="_x0000_s88193" name="Equation" r:id="rId6" imgW="1193800" imgH="279400" progId="Equation.3">
                  <p:embed/>
                </p:oleObj>
              </mc:Choice>
              <mc:Fallback>
                <p:oleObj name="Equation" r:id="rId6" imgW="1193800" imgH="279400" progId="Equation.3">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5486400"/>
                        <a:ext cx="4419600" cy="1111500"/>
                      </a:xfrm>
                      <a:prstGeom prst="rect">
                        <a:avLst/>
                      </a:prstGeom>
                      <a:solidFill>
                        <a:srgbClr val="C0C0C0"/>
                      </a:solidFill>
                    </p:spPr>
                  </p:pic>
                </p:oleObj>
              </mc:Fallback>
            </mc:AlternateContent>
          </a:graphicData>
        </a:graphic>
      </p:graphicFrame>
      <p:graphicFrame>
        <p:nvGraphicFramePr>
          <p:cNvPr id="7175" name="Object 7"/>
          <p:cNvGraphicFramePr>
            <a:graphicFrameLocks noChangeAspect="1"/>
          </p:cNvGraphicFramePr>
          <p:nvPr/>
        </p:nvGraphicFramePr>
        <p:xfrm>
          <a:off x="3733800" y="1828800"/>
          <a:ext cx="3867150" cy="990600"/>
        </p:xfrm>
        <a:graphic>
          <a:graphicData uri="http://schemas.openxmlformats.org/presentationml/2006/ole">
            <mc:AlternateContent xmlns:mc="http://schemas.openxmlformats.org/markup-compatibility/2006">
              <mc:Choice xmlns:v="urn:schemas-microsoft-com:vml" Requires="v">
                <p:oleObj spid="_x0000_s88194" name="Equation" r:id="rId8" imgW="1536033" imgH="393529" progId="Equation.3">
                  <p:embed/>
                </p:oleObj>
              </mc:Choice>
              <mc:Fallback>
                <p:oleObj name="Equation" r:id="rId8" imgW="1536033" imgH="393529" progId="Equation.3">
                  <p:embed/>
                  <p:pic>
                    <p:nvPicPr>
                      <p:cNvPr id="0" name="Picture 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1828800"/>
                        <a:ext cx="3867150" cy="990600"/>
                      </a:xfrm>
                      <a:prstGeom prst="rect">
                        <a:avLst/>
                      </a:prstGeom>
                      <a:solidFill>
                        <a:srgbClr val="C0C0C0"/>
                      </a:solidFill>
                    </p:spPr>
                  </p:pic>
                </p:oleObj>
              </mc:Fallback>
            </mc:AlternateContent>
          </a:graphicData>
        </a:graphic>
      </p:graphicFrame>
      <p:sp>
        <p:nvSpPr>
          <p:cNvPr id="9" name="Rectangle 3"/>
          <p:cNvSpPr txBox="1">
            <a:spLocks noChangeArrowheads="1"/>
          </p:cNvSpPr>
          <p:nvPr/>
        </p:nvSpPr>
        <p:spPr>
          <a:xfrm>
            <a:off x="457200" y="1981200"/>
            <a:ext cx="3276600" cy="914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Electron density</a:t>
            </a:r>
          </a:p>
        </p:txBody>
      </p:sp>
      <p:graphicFrame>
        <p:nvGraphicFramePr>
          <p:cNvPr id="7177" name="Object 9"/>
          <p:cNvGraphicFramePr>
            <a:graphicFrameLocks noChangeAspect="1"/>
          </p:cNvGraphicFramePr>
          <p:nvPr/>
        </p:nvGraphicFramePr>
        <p:xfrm>
          <a:off x="990600" y="3048000"/>
          <a:ext cx="6967538" cy="990600"/>
        </p:xfrm>
        <a:graphic>
          <a:graphicData uri="http://schemas.openxmlformats.org/presentationml/2006/ole">
            <mc:AlternateContent xmlns:mc="http://schemas.openxmlformats.org/markup-compatibility/2006">
              <mc:Choice xmlns:v="urn:schemas-microsoft-com:vml" Requires="v">
                <p:oleObj spid="_x0000_s88195" name="Equation" r:id="rId10" imgW="2768600" imgH="393700" progId="Equation.3">
                  <p:embed/>
                </p:oleObj>
              </mc:Choice>
              <mc:Fallback>
                <p:oleObj name="Equation" r:id="rId10" imgW="2768600" imgH="393700" progId="Equation.3">
                  <p:embed/>
                  <p:pic>
                    <p:nvPicPr>
                      <p:cNvPr id="0" name="Picture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3048000"/>
                        <a:ext cx="6967538" cy="990600"/>
                      </a:xfrm>
                      <a:prstGeom prst="rect">
                        <a:avLst/>
                      </a:prstGeom>
                      <a:solidFill>
                        <a:srgbClr val="C0C0C0"/>
                      </a:solidFill>
                    </p:spPr>
                  </p:pic>
                </p:oleObj>
              </mc:Fallback>
            </mc:AlternateContent>
          </a:graphicData>
        </a:graphic>
      </p:graphicFrame>
      <p:sp>
        <p:nvSpPr>
          <p:cNvPr id="17" name="Rectangle 3"/>
          <p:cNvSpPr txBox="1">
            <a:spLocks noChangeArrowheads="1"/>
          </p:cNvSpPr>
          <p:nvPr/>
        </p:nvSpPr>
        <p:spPr>
          <a:xfrm>
            <a:off x="457200" y="5715000"/>
            <a:ext cx="3276600" cy="914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800" noProof="0" dirty="0"/>
              <a:t>Therefore,</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Slide Number Placeholder 9"/>
          <p:cNvSpPr>
            <a:spLocks noGrp="1"/>
          </p:cNvSpPr>
          <p:nvPr>
            <p:ph type="sldNum" sz="quarter" idx="12"/>
          </p:nvPr>
        </p:nvSpPr>
        <p:spPr/>
        <p:txBody>
          <a:bodyPr/>
          <a:lstStyle/>
          <a:p>
            <a:fld id="{D226EAE2-69E2-48FA-878E-03A5B1B7D02E}" type="slidenum">
              <a:rPr lang="en-US" smtClean="0"/>
              <a:pPr/>
              <a:t>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1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1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Exchange-Correlation Hole</a:t>
            </a:r>
          </a:p>
        </p:txBody>
      </p:sp>
      <p:sp>
        <p:nvSpPr>
          <p:cNvPr id="55299" name="Rectangle 3"/>
          <p:cNvSpPr>
            <a:spLocks noGrp="1" noChangeArrowheads="1"/>
          </p:cNvSpPr>
          <p:nvPr>
            <p:ph type="body" idx="1"/>
          </p:nvPr>
        </p:nvSpPr>
        <p:spPr>
          <a:xfrm>
            <a:off x="457200" y="2743200"/>
            <a:ext cx="7467600" cy="3581400"/>
          </a:xfrm>
        </p:spPr>
        <p:txBody>
          <a:bodyPr>
            <a:normAutofit fontScale="92500"/>
          </a:bodyPr>
          <a:lstStyle/>
          <a:p>
            <a:r>
              <a:rPr lang="en-US" dirty="0"/>
              <a:t>This is normalization condition for exchange-correlation hole and is called sum rule.</a:t>
            </a:r>
          </a:p>
          <a:p>
            <a:r>
              <a:rPr lang="en-US" dirty="0"/>
              <a:t>Pair-density              is a probability, consequently the definition of the pair density implies that   </a:t>
            </a:r>
          </a:p>
          <a:p>
            <a:endParaRPr lang="en-US" dirty="0"/>
          </a:p>
          <a:p>
            <a:endParaRPr lang="en-US" dirty="0"/>
          </a:p>
          <a:p>
            <a:r>
              <a:rPr lang="en-US" dirty="0"/>
              <a:t>So, the magnitude of the hole density can never be greater than the density at the site of the electron.</a:t>
            </a:r>
          </a:p>
          <a:p>
            <a:endParaRPr lang="en-US" dirty="0"/>
          </a:p>
        </p:txBody>
      </p:sp>
      <p:graphicFrame>
        <p:nvGraphicFramePr>
          <p:cNvPr id="8194" name="Object 2"/>
          <p:cNvGraphicFramePr>
            <a:graphicFrameLocks noChangeAspect="1"/>
          </p:cNvGraphicFramePr>
          <p:nvPr/>
        </p:nvGraphicFramePr>
        <p:xfrm>
          <a:off x="2438400" y="1752600"/>
          <a:ext cx="3200400" cy="804699"/>
        </p:xfrm>
        <a:graphic>
          <a:graphicData uri="http://schemas.openxmlformats.org/presentationml/2006/ole">
            <mc:AlternateContent xmlns:mc="http://schemas.openxmlformats.org/markup-compatibility/2006">
              <mc:Choice xmlns:v="urn:schemas-microsoft-com:vml" Requires="v">
                <p:oleObj spid="_x0000_s89186" name="Equation" r:id="rId4" imgW="1193800" imgH="279400" progId="Equation.3">
                  <p:embed/>
                </p:oleObj>
              </mc:Choice>
              <mc:Fallback>
                <p:oleObj name="Equation" r:id="rId4" imgW="1193800" imgH="2794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752600"/>
                        <a:ext cx="3200400" cy="804699"/>
                      </a:xfrm>
                      <a:prstGeom prst="rect">
                        <a:avLst/>
                      </a:prstGeom>
                      <a:solidFill>
                        <a:srgbClr val="C0C0C0"/>
                      </a:solidFill>
                    </p:spPr>
                  </p:pic>
                </p:oleObj>
              </mc:Fallback>
            </mc:AlternateContent>
          </a:graphicData>
        </a:graphic>
      </p:graphicFrame>
      <p:graphicFrame>
        <p:nvGraphicFramePr>
          <p:cNvPr id="8195" name="Object 3"/>
          <p:cNvGraphicFramePr>
            <a:graphicFrameLocks noChangeAspect="1"/>
          </p:cNvGraphicFramePr>
          <p:nvPr/>
        </p:nvGraphicFramePr>
        <p:xfrm>
          <a:off x="2430996" y="3500024"/>
          <a:ext cx="1085851" cy="457200"/>
        </p:xfrm>
        <a:graphic>
          <a:graphicData uri="http://schemas.openxmlformats.org/presentationml/2006/ole">
            <mc:AlternateContent xmlns:mc="http://schemas.openxmlformats.org/markup-compatibility/2006">
              <mc:Choice xmlns:v="urn:schemas-microsoft-com:vml" Requires="v">
                <p:oleObj spid="_x0000_s89187" name="Equation" r:id="rId6" imgW="482391" imgH="203112" progId="Equation.3">
                  <p:embed/>
                </p:oleObj>
              </mc:Choice>
              <mc:Fallback>
                <p:oleObj name="Equation" r:id="rId6" imgW="482391" imgH="203112" progId="Equation.3">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0996" y="3500024"/>
                        <a:ext cx="10858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4"/>
          <p:cNvGraphicFramePr>
            <a:graphicFrameLocks noChangeAspect="1"/>
          </p:cNvGraphicFramePr>
          <p:nvPr/>
        </p:nvGraphicFramePr>
        <p:xfrm>
          <a:off x="2632075" y="4419600"/>
          <a:ext cx="2876550" cy="609600"/>
        </p:xfrm>
        <a:graphic>
          <a:graphicData uri="http://schemas.openxmlformats.org/presentationml/2006/ole">
            <mc:AlternateContent xmlns:mc="http://schemas.openxmlformats.org/markup-compatibility/2006">
              <mc:Choice xmlns:v="urn:schemas-microsoft-com:vml" Requires="v">
                <p:oleObj spid="_x0000_s89188" name="Equation" r:id="rId8" imgW="1079500" imgH="228600" progId="Equation.3">
                  <p:embed/>
                </p:oleObj>
              </mc:Choice>
              <mc:Fallback>
                <p:oleObj name="Equation" r:id="rId8" imgW="1079500" imgH="228600" progId="Equation.3">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75" y="4419600"/>
                        <a:ext cx="2876550" cy="609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Slide Number Placeholder 6"/>
          <p:cNvSpPr>
            <a:spLocks noGrp="1"/>
          </p:cNvSpPr>
          <p:nvPr>
            <p:ph type="sldNum" sz="quarter" idx="15"/>
          </p:nvPr>
        </p:nvSpPr>
        <p:spPr/>
        <p:txBody>
          <a:bodyPr/>
          <a:lstStyle/>
          <a:p>
            <a:fld id="{7B8E16AF-1FE1-4FE6-A501-9D85C31F5122}" type="slidenum">
              <a:rPr lang="en-US" smtClean="0"/>
              <a:pPr/>
              <a:t>68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Exchange-Correlation Hole</a:t>
            </a:r>
          </a:p>
        </p:txBody>
      </p:sp>
      <p:sp>
        <p:nvSpPr>
          <p:cNvPr id="3" name="Content Placeholder 2"/>
          <p:cNvSpPr>
            <a:spLocks noGrp="1"/>
          </p:cNvSpPr>
          <p:nvPr>
            <p:ph sz="quarter" idx="1"/>
          </p:nvPr>
        </p:nvSpPr>
        <p:spPr>
          <a:xfrm>
            <a:off x="457200" y="1524000"/>
            <a:ext cx="7467600" cy="685800"/>
          </a:xfrm>
        </p:spPr>
        <p:txBody>
          <a:bodyPr/>
          <a:lstStyle/>
          <a:p>
            <a:r>
              <a:rPr lang="en-US" dirty="0"/>
              <a:t>Also we can show that,</a:t>
            </a:r>
          </a:p>
          <a:p>
            <a:endParaRPr lang="en-US" dirty="0"/>
          </a:p>
          <a:p>
            <a:endParaRPr lang="en-US" dirty="0"/>
          </a:p>
          <a:p>
            <a:pPr>
              <a:buNone/>
            </a:pPr>
            <a:endParaRPr lang="en-US" dirty="0"/>
          </a:p>
        </p:txBody>
      </p:sp>
      <p:graphicFrame>
        <p:nvGraphicFramePr>
          <p:cNvPr id="4" name="Object 3"/>
          <p:cNvGraphicFramePr>
            <a:graphicFrameLocks/>
          </p:cNvGraphicFramePr>
          <p:nvPr/>
        </p:nvGraphicFramePr>
        <p:xfrm>
          <a:off x="1524000" y="3733800"/>
          <a:ext cx="6096000" cy="1727200"/>
        </p:xfrm>
        <a:graphic>
          <a:graphicData uri="http://schemas.openxmlformats.org/presentationml/2006/ole">
            <mc:AlternateContent xmlns:mc="http://schemas.openxmlformats.org/markup-compatibility/2006">
              <mc:Choice xmlns:v="urn:schemas-microsoft-com:vml" Requires="v">
                <p:oleObj spid="_x0000_s90240" name="Equation" r:id="rId4" imgW="0" imgH="0" progId="Equation.3">
                  <p:embed/>
                </p:oleObj>
              </mc:Choice>
              <mc:Fallback>
                <p:oleObj name="Equation" r:id="rId4" imgW="0" imgH="0" progId="Equation.3">
                  <p:embed/>
                  <p:pic>
                    <p:nvPicPr>
                      <p:cNvPr id="0" name="AutoShape 66"/>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3733800"/>
                        <a:ext cx="6096000" cy="172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915" name="Object 3"/>
          <p:cNvGraphicFramePr>
            <a:graphicFrameLocks noChangeAspect="1"/>
          </p:cNvGraphicFramePr>
          <p:nvPr/>
        </p:nvGraphicFramePr>
        <p:xfrm>
          <a:off x="914401" y="2286000"/>
          <a:ext cx="2819400" cy="740641"/>
        </p:xfrm>
        <a:graphic>
          <a:graphicData uri="http://schemas.openxmlformats.org/presentationml/2006/ole">
            <mc:AlternateContent xmlns:mc="http://schemas.openxmlformats.org/markup-compatibility/2006">
              <mc:Choice xmlns:v="urn:schemas-microsoft-com:vml" Requires="v">
                <p:oleObj spid="_x0000_s90241" name="Equation" r:id="rId5" imgW="1143000" imgH="279400" progId="Equation.3">
                  <p:embed/>
                </p:oleObj>
              </mc:Choice>
              <mc:Fallback>
                <p:oleObj name="Equation" r:id="rId5" imgW="1143000" imgH="279400" progId="Equation.3">
                  <p:embed/>
                  <p:pic>
                    <p:nvPicPr>
                      <p:cNvPr id="0" name="Picture 6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1" y="2286000"/>
                        <a:ext cx="2819400" cy="740641"/>
                      </a:xfrm>
                      <a:prstGeom prst="rect">
                        <a:avLst/>
                      </a:prstGeom>
                      <a:solidFill>
                        <a:srgbClr val="C0C0C0"/>
                      </a:solidFill>
                    </p:spPr>
                  </p:pic>
                </p:oleObj>
              </mc:Fallback>
            </mc:AlternateContent>
          </a:graphicData>
        </a:graphic>
      </p:graphicFrame>
      <p:sp>
        <p:nvSpPr>
          <p:cNvPr id="6" name="Content Placeholder 2"/>
          <p:cNvSpPr txBox="1">
            <a:spLocks/>
          </p:cNvSpPr>
          <p:nvPr/>
        </p:nvSpPr>
        <p:spPr>
          <a:xfrm>
            <a:off x="457200" y="3352800"/>
            <a:ext cx="7467600" cy="6858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38916" name="Object 4"/>
          <p:cNvGraphicFramePr>
            <a:graphicFrameLocks noChangeAspect="1"/>
          </p:cNvGraphicFramePr>
          <p:nvPr/>
        </p:nvGraphicFramePr>
        <p:xfrm>
          <a:off x="4794250" y="2286000"/>
          <a:ext cx="2597150" cy="739750"/>
        </p:xfrm>
        <a:graphic>
          <a:graphicData uri="http://schemas.openxmlformats.org/presentationml/2006/ole">
            <mc:AlternateContent xmlns:mc="http://schemas.openxmlformats.org/markup-compatibility/2006">
              <mc:Choice xmlns:v="urn:schemas-microsoft-com:vml" Requires="v">
                <p:oleObj spid="_x0000_s90242" name="Equation" r:id="rId7" imgW="1054100" imgH="279400" progId="Equation.3">
                  <p:embed/>
                </p:oleObj>
              </mc:Choice>
              <mc:Fallback>
                <p:oleObj name="Equation" r:id="rId7" imgW="1054100" imgH="279400" progId="Equation.3">
                  <p:embed/>
                  <p:pic>
                    <p:nvPicPr>
                      <p:cNvPr id="0" name="Picture 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4250" y="2286000"/>
                        <a:ext cx="2597150" cy="739750"/>
                      </a:xfrm>
                      <a:prstGeom prst="rect">
                        <a:avLst/>
                      </a:prstGeom>
                      <a:solidFill>
                        <a:srgbClr val="C0C0C0"/>
                      </a:solidFill>
                    </p:spPr>
                  </p:pic>
                </p:oleObj>
              </mc:Fallback>
            </mc:AlternateContent>
          </a:graphicData>
        </a:graphic>
      </p:graphicFrame>
      <p:graphicFrame>
        <p:nvGraphicFramePr>
          <p:cNvPr id="38917" name="Object 5"/>
          <p:cNvGraphicFramePr>
            <a:graphicFrameLocks noChangeAspect="1"/>
          </p:cNvGraphicFramePr>
          <p:nvPr/>
        </p:nvGraphicFramePr>
        <p:xfrm>
          <a:off x="914400" y="3276600"/>
          <a:ext cx="1905000" cy="552746"/>
        </p:xfrm>
        <a:graphic>
          <a:graphicData uri="http://schemas.openxmlformats.org/presentationml/2006/ole">
            <mc:AlternateContent xmlns:mc="http://schemas.openxmlformats.org/markup-compatibility/2006">
              <mc:Choice xmlns:v="urn:schemas-microsoft-com:vml" Requires="v">
                <p:oleObj spid="_x0000_s90243" name="Equation" r:id="rId9" imgW="799753" imgH="215806" progId="Equation.3">
                  <p:embed/>
                </p:oleObj>
              </mc:Choice>
              <mc:Fallback>
                <p:oleObj name="Equation" r:id="rId9" imgW="799753" imgH="215806" progId="Equation.3">
                  <p:embed/>
                  <p:pic>
                    <p:nvPicPr>
                      <p:cNvPr id="0" name="Picture 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3276600"/>
                        <a:ext cx="1905000" cy="552746"/>
                      </a:xfrm>
                      <a:prstGeom prst="rect">
                        <a:avLst/>
                      </a:prstGeom>
                      <a:solidFill>
                        <a:srgbClr val="C0C0C0"/>
                      </a:solidFill>
                    </p:spPr>
                  </p:pic>
                </p:oleObj>
              </mc:Fallback>
            </mc:AlternateContent>
          </a:graphicData>
        </a:graphic>
      </p:graphicFrame>
      <p:sp>
        <p:nvSpPr>
          <p:cNvPr id="9" name="Content Placeholder 2"/>
          <p:cNvSpPr txBox="1">
            <a:spLocks/>
          </p:cNvSpPr>
          <p:nvPr/>
        </p:nvSpPr>
        <p:spPr>
          <a:xfrm>
            <a:off x="457200" y="4419600"/>
            <a:ext cx="7467600" cy="22860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200" b="0" i="0" u="none" strike="noStrike" kern="1200" cap="none" spc="0" normalizeH="0" baseline="0" noProof="0" dirty="0">
                <a:ln>
                  <a:noFill/>
                </a:ln>
                <a:solidFill>
                  <a:schemeClr val="tx1"/>
                </a:solidFill>
                <a:effectLst/>
                <a:uLnTx/>
                <a:uFillTx/>
                <a:latin typeface="+mn-lt"/>
                <a:ea typeface="+mn-ea"/>
                <a:cs typeface="+mn-cs"/>
              </a:rPr>
              <a:t>All these</a:t>
            </a:r>
            <a:r>
              <a:rPr kumimoji="0" lang="en-US" sz="2200" b="0" i="0" u="none" strike="noStrike" kern="1200" cap="none" spc="0" normalizeH="0" noProof="0" dirty="0">
                <a:ln>
                  <a:noFill/>
                </a:ln>
                <a:solidFill>
                  <a:schemeClr val="tx1"/>
                </a:solidFill>
                <a:effectLst/>
                <a:uLnTx/>
                <a:uFillTx/>
                <a:latin typeface="+mn-lt"/>
                <a:ea typeface="+mn-ea"/>
                <a:cs typeface="+mn-cs"/>
              </a:rPr>
              <a:t> properties of Exchange-Correlation hole MUST be respected by any kind of approximation we make for exchange correlation energy</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200" baseline="0" dirty="0"/>
              <a:t>The</a:t>
            </a:r>
            <a:r>
              <a:rPr lang="en-US" sz="2200" dirty="0"/>
              <a:t> </a:t>
            </a:r>
            <a:r>
              <a:rPr lang="en-US" sz="2200" b="1" dirty="0"/>
              <a:t>GEA</a:t>
            </a:r>
            <a:r>
              <a:rPr lang="en-US" sz="2200" dirty="0"/>
              <a:t> does not preserve these properties.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200" dirty="0"/>
              <a:t>Therefore we need </a:t>
            </a:r>
            <a:r>
              <a:rPr lang="en-US" sz="2200" b="1" dirty="0"/>
              <a:t>GGA </a:t>
            </a:r>
            <a:r>
              <a:rPr lang="en-US" sz="2200" dirty="0"/>
              <a:t>which satisfies these conditions.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2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Slide Number Placeholder 9"/>
          <p:cNvSpPr>
            <a:spLocks noGrp="1"/>
          </p:cNvSpPr>
          <p:nvPr>
            <p:ph type="sldNum" sz="quarter" idx="15"/>
          </p:nvPr>
        </p:nvSpPr>
        <p:spPr/>
        <p:txBody>
          <a:bodyPr/>
          <a:lstStyle/>
          <a:p>
            <a:fld id="{7B8E16AF-1FE1-4FE6-A501-9D85C31F5122}" type="slidenum">
              <a:rPr lang="en-US" smtClean="0"/>
              <a:pPr/>
              <a:t>69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295400"/>
            <a:ext cx="8610600" cy="5178552"/>
          </a:xfrm>
        </p:spPr>
        <p:txBody>
          <a:bodyPr/>
          <a:lstStyle/>
          <a:p>
            <a:r>
              <a:rPr lang="en-US" dirty="0"/>
              <a:t>A different way to write something that you already know !!!</a:t>
            </a:r>
          </a:p>
          <a:p>
            <a:r>
              <a:rPr lang="en-US" dirty="0"/>
              <a:t>Any change on a function can be represented by an operator.</a:t>
            </a:r>
          </a:p>
          <a:p>
            <a:r>
              <a:rPr lang="en-US" dirty="0"/>
              <a:t>Examples:</a:t>
            </a:r>
          </a:p>
          <a:p>
            <a:pPr lvl="1"/>
            <a:r>
              <a:rPr lang="en-US" dirty="0"/>
              <a:t>Multiplication by a number</a:t>
            </a:r>
          </a:p>
          <a:p>
            <a:pPr lvl="1">
              <a:buNone/>
            </a:pPr>
            <a:endParaRPr lang="en-US" dirty="0"/>
          </a:p>
          <a:p>
            <a:pPr lvl="1"/>
            <a:r>
              <a:rPr lang="en-US" dirty="0"/>
              <a:t>Differentiation </a:t>
            </a:r>
          </a:p>
          <a:p>
            <a:pPr lvl="1"/>
            <a:endParaRPr lang="en-US" dirty="0"/>
          </a:p>
          <a:p>
            <a:pPr lvl="1"/>
            <a:endParaRPr lang="en-US"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7</a:t>
            </a:fld>
            <a:endParaRPr lang="en-US"/>
          </a:p>
        </p:txBody>
      </p:sp>
      <p:sp>
        <p:nvSpPr>
          <p:cNvPr id="5" name="Title 1"/>
          <p:cNvSpPr txBox="1">
            <a:spLocks/>
          </p:cNvSpPr>
          <p:nvPr/>
        </p:nvSpPr>
        <p:spPr>
          <a:xfrm>
            <a:off x="457200" y="228600"/>
            <a:ext cx="3886200" cy="73183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cap="small" dirty="0">
                <a:solidFill>
                  <a:schemeClr val="tx2"/>
                </a:solidFill>
                <a:latin typeface="+mj-lt"/>
                <a:ea typeface="+mj-ea"/>
                <a:cs typeface="+mj-cs"/>
              </a:rPr>
              <a:t>OPERATORS</a:t>
            </a:r>
          </a:p>
        </p:txBody>
      </p:sp>
      <p:pic>
        <p:nvPicPr>
          <p:cNvPr id="605188" name="Picture 4"/>
          <p:cNvPicPr>
            <a:picLocks noChangeAspect="1" noChangeArrowheads="1"/>
          </p:cNvPicPr>
          <p:nvPr/>
        </p:nvPicPr>
        <p:blipFill>
          <a:blip r:embed="rId2" cstate="print"/>
          <a:srcRect/>
          <a:stretch>
            <a:fillRect/>
          </a:stretch>
        </p:blipFill>
        <p:spPr bwMode="auto">
          <a:xfrm>
            <a:off x="5029200" y="3708102"/>
            <a:ext cx="1905000" cy="351950"/>
          </a:xfrm>
          <a:prstGeom prst="rect">
            <a:avLst/>
          </a:prstGeom>
          <a:noFill/>
          <a:ln w="9525">
            <a:noFill/>
            <a:miter lim="800000"/>
            <a:headEnd/>
            <a:tailEnd/>
          </a:ln>
        </p:spPr>
      </p:pic>
      <p:pic>
        <p:nvPicPr>
          <p:cNvPr id="605190" name="Picture 6"/>
          <p:cNvPicPr>
            <a:picLocks noChangeAspect="1" noChangeArrowheads="1"/>
          </p:cNvPicPr>
          <p:nvPr/>
        </p:nvPicPr>
        <p:blipFill>
          <a:blip r:embed="rId3" cstate="print"/>
          <a:srcRect/>
          <a:stretch>
            <a:fillRect/>
          </a:stretch>
        </p:blipFill>
        <p:spPr bwMode="auto">
          <a:xfrm>
            <a:off x="3276600" y="4351360"/>
            <a:ext cx="2209800" cy="610917"/>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7467600" cy="2667000"/>
          </a:xfrm>
        </p:spPr>
        <p:txBody>
          <a:bodyPr>
            <a:noAutofit/>
          </a:bodyPr>
          <a:lstStyle/>
          <a:p>
            <a:r>
              <a:rPr lang="en-US" sz="2200" dirty="0"/>
              <a:t>LDA seems to be very crude approximation but it works better than expected.</a:t>
            </a:r>
          </a:p>
          <a:p>
            <a:pPr>
              <a:buNone/>
            </a:pPr>
            <a:endParaRPr lang="en-US" sz="2200" dirty="0"/>
          </a:p>
          <a:p>
            <a:r>
              <a:rPr lang="en-US" sz="2200" dirty="0"/>
              <a:t>True reasons for the success of LDA were identified by </a:t>
            </a:r>
            <a:r>
              <a:rPr lang="en-US" sz="2200" dirty="0" err="1"/>
              <a:t>Gunnarson</a:t>
            </a:r>
            <a:r>
              <a:rPr lang="en-US" sz="2200" dirty="0"/>
              <a:t> and </a:t>
            </a:r>
            <a:r>
              <a:rPr lang="en-US" sz="2200" dirty="0" err="1"/>
              <a:t>Lundqvist</a:t>
            </a:r>
            <a:r>
              <a:rPr lang="en-US" sz="2200" dirty="0"/>
              <a:t>, who showed that the LDA preserves certain properties of exact XC holes.</a:t>
            </a:r>
          </a:p>
          <a:p>
            <a:pPr>
              <a:buNone/>
            </a:pPr>
            <a:r>
              <a:rPr lang="en-US" sz="2200" dirty="0"/>
              <a:t>  </a:t>
            </a:r>
          </a:p>
        </p:txBody>
      </p:sp>
      <p:pic>
        <p:nvPicPr>
          <p:cNvPr id="7" name="Picture 2"/>
          <p:cNvPicPr>
            <a:picLocks noChangeAspect="1" noChangeArrowheads="1"/>
          </p:cNvPicPr>
          <p:nvPr/>
        </p:nvPicPr>
        <p:blipFill>
          <a:blip r:embed="rId3" cstate="print"/>
          <a:srcRect/>
          <a:stretch>
            <a:fillRect/>
          </a:stretch>
        </p:blipFill>
        <p:spPr bwMode="auto">
          <a:xfrm>
            <a:off x="609600" y="4524020"/>
            <a:ext cx="7467600" cy="2029180"/>
          </a:xfrm>
          <a:prstGeom prst="rect">
            <a:avLst/>
          </a:prstGeom>
          <a:noFill/>
          <a:ln w="9525">
            <a:noFill/>
            <a:miter lim="800000"/>
            <a:headEnd/>
            <a:tailEnd/>
          </a:ln>
        </p:spPr>
      </p:pic>
      <p:sp>
        <p:nvSpPr>
          <p:cNvPr id="5" name="Title 4"/>
          <p:cNvSpPr>
            <a:spLocks noGrp="1"/>
          </p:cNvSpPr>
          <p:nvPr>
            <p:ph type="title"/>
          </p:nvPr>
        </p:nvSpPr>
        <p:spPr/>
        <p:txBody>
          <a:bodyPr/>
          <a:lstStyle/>
          <a:p>
            <a:endParaRPr lang="en-US"/>
          </a:p>
        </p:txBody>
      </p:sp>
      <p:sp>
        <p:nvSpPr>
          <p:cNvPr id="6" name="Slide Number Placeholder 5"/>
          <p:cNvSpPr>
            <a:spLocks noGrp="1"/>
          </p:cNvSpPr>
          <p:nvPr>
            <p:ph type="sldNum" sz="quarter" idx="15"/>
          </p:nvPr>
        </p:nvSpPr>
        <p:spPr/>
        <p:txBody>
          <a:bodyPr/>
          <a:lstStyle/>
          <a:p>
            <a:fld id="{7B8E16AF-1FE1-4FE6-A501-9D85C31F5122}" type="slidenum">
              <a:rPr lang="en-US" smtClean="0"/>
              <a:pPr/>
              <a:t>70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200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sp>
        <p:nvSpPr>
          <p:cNvPr id="5" name="Content Placeholder 4"/>
          <p:cNvSpPr>
            <a:spLocks noGrp="1"/>
          </p:cNvSpPr>
          <p:nvPr>
            <p:ph sz="quarter" idx="1"/>
          </p:nvPr>
        </p:nvSpPr>
        <p:spPr>
          <a:xfrm>
            <a:off x="457200" y="1600200"/>
            <a:ext cx="7467600" cy="533400"/>
          </a:xfrm>
        </p:spPr>
        <p:txBody>
          <a:bodyPr>
            <a:normAutofit/>
          </a:bodyPr>
          <a:lstStyle/>
          <a:p>
            <a:r>
              <a:rPr lang="en-US" sz="2200" dirty="0"/>
              <a:t>Recall the expression for </a:t>
            </a:r>
            <a:r>
              <a:rPr lang="en-US" sz="2200" dirty="0" err="1"/>
              <a:t>E</a:t>
            </a:r>
            <a:r>
              <a:rPr lang="en-US" sz="2200" baseline="-25000" dirty="0" err="1"/>
              <a:t>xc</a:t>
            </a:r>
            <a:r>
              <a:rPr lang="en-US" sz="2200" baseline="-25000" dirty="0"/>
              <a:t> </a:t>
            </a:r>
            <a:endParaRPr lang="en-US" sz="2200" dirty="0"/>
          </a:p>
        </p:txBody>
      </p:sp>
      <p:graphicFrame>
        <p:nvGraphicFramePr>
          <p:cNvPr id="6" name="Object 5"/>
          <p:cNvGraphicFramePr>
            <a:graphicFrameLocks noChangeAspect="1"/>
          </p:cNvGraphicFramePr>
          <p:nvPr/>
        </p:nvGraphicFramePr>
        <p:xfrm>
          <a:off x="914400" y="2438399"/>
          <a:ext cx="7239000" cy="696803"/>
        </p:xfrm>
        <a:graphic>
          <a:graphicData uri="http://schemas.openxmlformats.org/presentationml/2006/ole">
            <mc:AlternateContent xmlns:mc="http://schemas.openxmlformats.org/markup-compatibility/2006">
              <mc:Choice xmlns:v="urn:schemas-microsoft-com:vml" Requires="v">
                <p:oleObj spid="_x0000_s100450" name="Equation" r:id="rId4" imgW="2374900" imgH="228600" progId="Equation.3">
                  <p:embed/>
                </p:oleObj>
              </mc:Choice>
              <mc:Fallback>
                <p:oleObj name="Equation" r:id="rId4" imgW="2374900" imgH="2286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438399"/>
                        <a:ext cx="7239000" cy="696803"/>
                      </a:xfrm>
                      <a:prstGeom prst="rect">
                        <a:avLst/>
                      </a:prstGeom>
                      <a:solidFill>
                        <a:srgbClr val="C0C0C0"/>
                      </a:solidFill>
                    </p:spPr>
                  </p:pic>
                </p:oleObj>
              </mc:Fallback>
            </mc:AlternateContent>
          </a:graphicData>
        </a:graphic>
      </p:graphicFrame>
      <p:graphicFrame>
        <p:nvGraphicFramePr>
          <p:cNvPr id="8" name="Object 7"/>
          <p:cNvGraphicFramePr>
            <a:graphicFrameLocks noChangeAspect="1"/>
          </p:cNvGraphicFramePr>
          <p:nvPr/>
        </p:nvGraphicFramePr>
        <p:xfrm>
          <a:off x="4648200" y="4800600"/>
          <a:ext cx="3623982" cy="838200"/>
        </p:xfrm>
        <a:graphic>
          <a:graphicData uri="http://schemas.openxmlformats.org/presentationml/2006/ole">
            <mc:AlternateContent xmlns:mc="http://schemas.openxmlformats.org/markup-compatibility/2006">
              <mc:Choice xmlns:v="urn:schemas-microsoft-com:vml" Requires="v">
                <p:oleObj spid="_x0000_s100451" name="Equation" r:id="rId6" imgW="1866900" imgH="431800" progId="Equation.3">
                  <p:embed/>
                </p:oleObj>
              </mc:Choice>
              <mc:Fallback>
                <p:oleObj name="Equation" r:id="rId6" imgW="1866900" imgH="431800" progId="Equation.3">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800600"/>
                        <a:ext cx="3623982" cy="838200"/>
                      </a:xfrm>
                      <a:prstGeom prst="rect">
                        <a:avLst/>
                      </a:prstGeom>
                      <a:solidFill>
                        <a:srgbClr val="C0C0C0"/>
                      </a:solidFill>
                    </p:spPr>
                  </p:pic>
                </p:oleObj>
              </mc:Fallback>
            </mc:AlternateContent>
          </a:graphicData>
        </a:graphic>
      </p:graphicFrame>
      <p:graphicFrame>
        <p:nvGraphicFramePr>
          <p:cNvPr id="9" name="Object 8"/>
          <p:cNvGraphicFramePr>
            <a:graphicFrameLocks noChangeAspect="1"/>
          </p:cNvGraphicFramePr>
          <p:nvPr/>
        </p:nvGraphicFramePr>
        <p:xfrm>
          <a:off x="609600" y="4724400"/>
          <a:ext cx="3792071" cy="914400"/>
        </p:xfrm>
        <a:graphic>
          <a:graphicData uri="http://schemas.openxmlformats.org/presentationml/2006/ole">
            <mc:AlternateContent xmlns:mc="http://schemas.openxmlformats.org/markup-compatibility/2006">
              <mc:Choice xmlns:v="urn:schemas-microsoft-com:vml" Requires="v">
                <p:oleObj spid="_x0000_s100452" name="Equation" r:id="rId8" imgW="1790700" imgH="431800" progId="Equation.3">
                  <p:embed/>
                </p:oleObj>
              </mc:Choice>
              <mc:Fallback>
                <p:oleObj name="Equation" r:id="rId8" imgW="1790700" imgH="431800" progId="Equation.3">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724400"/>
                        <a:ext cx="3792071" cy="914400"/>
                      </a:xfrm>
                      <a:prstGeom prst="rect">
                        <a:avLst/>
                      </a:prstGeom>
                      <a:solidFill>
                        <a:srgbClr val="C0C0C0"/>
                      </a:solidFill>
                    </p:spPr>
                  </p:pic>
                </p:oleObj>
              </mc:Fallback>
            </mc:AlternateContent>
          </a:graphicData>
        </a:graphic>
      </p:graphicFrame>
      <p:sp>
        <p:nvSpPr>
          <p:cNvPr id="11" name="Oval 10"/>
          <p:cNvSpPr/>
          <p:nvPr/>
        </p:nvSpPr>
        <p:spPr>
          <a:xfrm>
            <a:off x="5715000" y="2362200"/>
            <a:ext cx="2133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3200" y="2330390"/>
            <a:ext cx="23622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a:stCxn id="10" idx="4"/>
          </p:cNvCxnSpPr>
          <p:nvPr/>
        </p:nvCxnSpPr>
        <p:spPr>
          <a:xfrm rot="5400000">
            <a:off x="3622645" y="3203545"/>
            <a:ext cx="412810" cy="1905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4"/>
          </p:cNvCxnSpPr>
          <p:nvPr/>
        </p:nvCxnSpPr>
        <p:spPr>
          <a:xfrm rot="5400000">
            <a:off x="6562078" y="3343922"/>
            <a:ext cx="439444"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62200" y="3429000"/>
            <a:ext cx="3352800" cy="646331"/>
          </a:xfrm>
          <a:prstGeom prst="rect">
            <a:avLst/>
          </a:prstGeom>
          <a:noFill/>
        </p:spPr>
        <p:txBody>
          <a:bodyPr wrap="square" rtlCol="0">
            <a:spAutoFit/>
          </a:bodyPr>
          <a:lstStyle/>
          <a:p>
            <a:r>
              <a:rPr lang="en-US" dirty="0"/>
              <a:t>Non classical part of electron </a:t>
            </a:r>
            <a:r>
              <a:rPr lang="en-US" dirty="0" err="1"/>
              <a:t>electon</a:t>
            </a:r>
            <a:r>
              <a:rPr lang="en-US" dirty="0"/>
              <a:t> interaction energy</a:t>
            </a:r>
          </a:p>
        </p:txBody>
      </p:sp>
      <p:sp>
        <p:nvSpPr>
          <p:cNvPr id="33" name="TextBox 32"/>
          <p:cNvSpPr txBox="1"/>
          <p:nvPr/>
        </p:nvSpPr>
        <p:spPr>
          <a:xfrm>
            <a:off x="5638800" y="3429000"/>
            <a:ext cx="3352800" cy="923330"/>
          </a:xfrm>
          <a:prstGeom prst="rect">
            <a:avLst/>
          </a:prstGeom>
          <a:noFill/>
        </p:spPr>
        <p:txBody>
          <a:bodyPr wrap="square" rtlCol="0">
            <a:spAutoFit/>
          </a:bodyPr>
          <a:lstStyle/>
          <a:p>
            <a:r>
              <a:rPr lang="en-US" dirty="0"/>
              <a:t>Difference between the Kohn-Sham non interacting K.E. and exact K.E.</a:t>
            </a:r>
          </a:p>
        </p:txBody>
      </p:sp>
      <p:sp>
        <p:nvSpPr>
          <p:cNvPr id="13" name="Slide Number Placeholder 12"/>
          <p:cNvSpPr>
            <a:spLocks noGrp="1"/>
          </p:cNvSpPr>
          <p:nvPr>
            <p:ph type="sldNum" sz="quarter" idx="15"/>
          </p:nvPr>
        </p:nvSpPr>
        <p:spPr/>
        <p:txBody>
          <a:bodyPr/>
          <a:lstStyle/>
          <a:p>
            <a:fld id="{7B8E16AF-1FE1-4FE6-A501-9D85C31F5122}" type="slidenum">
              <a:rPr lang="en-US" smtClean="0"/>
              <a:pPr/>
              <a:t>71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animBg="1"/>
      <p:bldP spid="10" grpId="0" animBg="1"/>
      <p:bldP spid="32" grpId="0"/>
      <p:bldP spid="3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sp>
        <p:nvSpPr>
          <p:cNvPr id="3" name="Content Placeholder 2"/>
          <p:cNvSpPr>
            <a:spLocks noGrp="1"/>
          </p:cNvSpPr>
          <p:nvPr>
            <p:ph sz="quarter" idx="1"/>
          </p:nvPr>
        </p:nvSpPr>
        <p:spPr>
          <a:xfrm>
            <a:off x="457200" y="1600200"/>
            <a:ext cx="7467600" cy="533400"/>
          </a:xfrm>
        </p:spPr>
        <p:txBody>
          <a:bodyPr/>
          <a:lstStyle/>
          <a:p>
            <a:r>
              <a:rPr lang="en-US" dirty="0"/>
              <a:t>Define a functional</a:t>
            </a:r>
          </a:p>
        </p:txBody>
      </p:sp>
      <p:grpSp>
        <p:nvGrpSpPr>
          <p:cNvPr id="6" name="Group 6"/>
          <p:cNvGrpSpPr/>
          <p:nvPr/>
        </p:nvGrpSpPr>
        <p:grpSpPr>
          <a:xfrm>
            <a:off x="1219200" y="2303756"/>
            <a:ext cx="5334000" cy="820444"/>
            <a:chOff x="1219200" y="1981200"/>
            <a:chExt cx="5334000" cy="820444"/>
          </a:xfrm>
        </p:grpSpPr>
        <p:graphicFrame>
          <p:nvGraphicFramePr>
            <p:cNvPr id="4" name="Object 3"/>
            <p:cNvGraphicFramePr>
              <a:graphicFrameLocks noChangeAspect="1"/>
            </p:cNvGraphicFramePr>
            <p:nvPr/>
          </p:nvGraphicFramePr>
          <p:xfrm>
            <a:off x="1219200" y="1981200"/>
            <a:ext cx="5334000" cy="762000"/>
          </p:xfrm>
          <a:graphic>
            <a:graphicData uri="http://schemas.openxmlformats.org/presentationml/2006/ole">
              <mc:AlternateContent xmlns:mc="http://schemas.openxmlformats.org/markup-compatibility/2006">
                <mc:Choice xmlns:v="urn:schemas-microsoft-com:vml" Requires="v">
                  <p:oleObj spid="_x0000_s101564" name="Equation" r:id="rId4" imgW="1866090" imgH="266584" progId="Equation.3">
                    <p:embed/>
                  </p:oleObj>
                </mc:Choice>
                <mc:Fallback>
                  <p:oleObj name="Equation" r:id="rId4" imgW="1866090" imgH="266584" progId="Equation.3">
                    <p:embed/>
                    <p:pic>
                      <p:nvPicPr>
                        <p:cNvPr id="0" name="Picture 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981200"/>
                          <a:ext cx="5334000" cy="762000"/>
                        </a:xfrm>
                        <a:prstGeom prst="rect">
                          <a:avLst/>
                        </a:prstGeom>
                        <a:solidFill>
                          <a:srgbClr val="C0C0C0"/>
                        </a:solidFill>
                      </p:spPr>
                    </p:pic>
                  </p:oleObj>
                </mc:Fallback>
              </mc:AlternateContent>
            </a:graphicData>
          </a:graphic>
        </p:graphicFrame>
        <p:graphicFrame>
          <p:nvGraphicFramePr>
            <p:cNvPr id="5" name="Object 4"/>
            <p:cNvGraphicFramePr>
              <a:graphicFrameLocks noChangeAspect="1"/>
            </p:cNvGraphicFramePr>
            <p:nvPr/>
          </p:nvGraphicFramePr>
          <p:xfrm>
            <a:off x="3117824" y="2496844"/>
            <a:ext cx="867508" cy="304800"/>
          </p:xfrm>
          <a:graphic>
            <a:graphicData uri="http://schemas.openxmlformats.org/presentationml/2006/ole">
              <mc:AlternateContent xmlns:mc="http://schemas.openxmlformats.org/markup-compatibility/2006">
                <mc:Choice xmlns:v="urn:schemas-microsoft-com:vml" Requires="v">
                  <p:oleObj spid="_x0000_s101565" name="Equation" r:id="rId6" imgW="469696" imgH="165028" progId="Equation.3">
                    <p:embed/>
                  </p:oleObj>
                </mc:Choice>
                <mc:Fallback>
                  <p:oleObj name="Equation" r:id="rId6" imgW="469696" imgH="165028" progId="Equation.3">
                    <p:embed/>
                    <p:pic>
                      <p:nvPicPr>
                        <p:cNvPr id="0" name="Picture 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7824" y="2496844"/>
                          <a:ext cx="867508"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7" name="Group 17"/>
          <p:cNvGrpSpPr/>
          <p:nvPr/>
        </p:nvGrpSpPr>
        <p:grpSpPr>
          <a:xfrm>
            <a:off x="457200" y="3429000"/>
            <a:ext cx="8229600" cy="959647"/>
            <a:chOff x="457200" y="3429000"/>
            <a:chExt cx="8229600" cy="959647"/>
          </a:xfrm>
        </p:grpSpPr>
        <p:sp>
          <p:nvSpPr>
            <p:cNvPr id="8" name="Content Placeholder 2"/>
            <p:cNvSpPr txBox="1">
              <a:spLocks/>
            </p:cNvSpPr>
            <p:nvPr/>
          </p:nvSpPr>
          <p:spPr>
            <a:xfrm>
              <a:off x="457200" y="3429000"/>
              <a:ext cx="8229600" cy="8382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Which searches</a:t>
              </a:r>
              <a:r>
                <a:rPr kumimoji="0" lang="en-US" sz="2400" b="0" i="0" u="none" strike="noStrike" kern="1200" cap="none" spc="0" normalizeH="0" noProof="0" dirty="0">
                  <a:ln>
                    <a:noFill/>
                  </a:ln>
                  <a:solidFill>
                    <a:schemeClr val="tx1"/>
                  </a:solidFill>
                  <a:effectLst/>
                  <a:uLnTx/>
                  <a:uFillTx/>
                  <a:latin typeface="+mn-lt"/>
                  <a:ea typeface="+mn-ea"/>
                  <a:cs typeface="+mn-cs"/>
                </a:rPr>
                <a:t> all      that yield the input density          and then delivers the minimum of                    </a:t>
              </a:r>
            </a:p>
          </p:txBody>
        </p:sp>
        <p:graphicFrame>
          <p:nvGraphicFramePr>
            <p:cNvPr id="9" name="Object 8"/>
            <p:cNvGraphicFramePr>
              <a:graphicFrameLocks noChangeAspect="1"/>
            </p:cNvGraphicFramePr>
            <p:nvPr/>
          </p:nvGraphicFramePr>
          <p:xfrm>
            <a:off x="3258844" y="3490265"/>
            <a:ext cx="381000" cy="404813"/>
          </p:xfrm>
          <a:graphic>
            <a:graphicData uri="http://schemas.openxmlformats.org/presentationml/2006/ole">
              <mc:AlternateContent xmlns:mc="http://schemas.openxmlformats.org/markup-compatibility/2006">
                <mc:Choice xmlns:v="urn:schemas-microsoft-com:vml" Requires="v">
                  <p:oleObj spid="_x0000_s101566" name="Equation" r:id="rId8" imgW="152268" imgH="164957" progId="Equation.3">
                    <p:embed/>
                  </p:oleObj>
                </mc:Choice>
                <mc:Fallback>
                  <p:oleObj name="Equation" r:id="rId8" imgW="152268" imgH="164957" progId="Equation.3">
                    <p:embed/>
                    <p:pic>
                      <p:nvPicPr>
                        <p:cNvPr id="0" name="Picture 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8844" y="3490265"/>
                          <a:ext cx="381000" cy="404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7562850" y="3429000"/>
            <a:ext cx="742950" cy="457200"/>
          </p:xfrm>
          <a:graphic>
            <a:graphicData uri="http://schemas.openxmlformats.org/presentationml/2006/ole">
              <mc:AlternateContent xmlns:mc="http://schemas.openxmlformats.org/markup-compatibility/2006">
                <mc:Choice xmlns:v="urn:schemas-microsoft-com:vml" Requires="v">
                  <p:oleObj spid="_x0000_s101567" name="Equation" r:id="rId10" imgW="330057" imgH="203112" progId="Equation.3">
                    <p:embed/>
                  </p:oleObj>
                </mc:Choice>
                <mc:Fallback>
                  <p:oleObj name="Equation" r:id="rId10" imgW="330057" imgH="203112" progId="Equation.3">
                    <p:embed/>
                    <p:pic>
                      <p:nvPicPr>
                        <p:cNvPr id="0" name="Picture 1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2850" y="3429000"/>
                          <a:ext cx="7429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5692068" y="3790770"/>
            <a:ext cx="1295400" cy="597877"/>
          </p:xfrm>
          <a:graphic>
            <a:graphicData uri="http://schemas.openxmlformats.org/presentationml/2006/ole">
              <mc:AlternateContent xmlns:mc="http://schemas.openxmlformats.org/markup-compatibility/2006">
                <mc:Choice xmlns:v="urn:schemas-microsoft-com:vml" Requires="v">
                  <p:oleObj spid="_x0000_s101568" name="Equation" r:id="rId12" imgW="660113" imgH="304668" progId="Equation.3">
                    <p:embed/>
                  </p:oleObj>
                </mc:Choice>
                <mc:Fallback>
                  <p:oleObj name="Equation" r:id="rId12" imgW="660113" imgH="304668" progId="Equation.3">
                    <p:embed/>
                    <p:pic>
                      <p:nvPicPr>
                        <p:cNvPr id="0" name="Picture 10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92068" y="3790770"/>
                          <a:ext cx="1295400" cy="5978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8"/>
          <p:cNvGrpSpPr/>
          <p:nvPr/>
        </p:nvGrpSpPr>
        <p:grpSpPr>
          <a:xfrm>
            <a:off x="381000" y="4704095"/>
            <a:ext cx="7467600" cy="858505"/>
            <a:chOff x="381000" y="4932695"/>
            <a:chExt cx="7467600" cy="858505"/>
          </a:xfrm>
        </p:grpSpPr>
        <p:graphicFrame>
          <p:nvGraphicFramePr>
            <p:cNvPr id="12" name="Object 11"/>
            <p:cNvGraphicFramePr>
              <a:graphicFrameLocks noChangeAspect="1"/>
            </p:cNvGraphicFramePr>
            <p:nvPr/>
          </p:nvGraphicFramePr>
          <p:xfrm>
            <a:off x="2209800" y="4932695"/>
            <a:ext cx="381000" cy="484909"/>
          </p:xfrm>
          <a:graphic>
            <a:graphicData uri="http://schemas.openxmlformats.org/presentationml/2006/ole">
              <mc:AlternateContent xmlns:mc="http://schemas.openxmlformats.org/markup-compatibility/2006">
                <mc:Choice xmlns:v="urn:schemas-microsoft-com:vml" Requires="v">
                  <p:oleObj spid="_x0000_s101569" name="Equation" r:id="rId14" imgW="139579" imgH="177646" progId="Equation.3">
                    <p:embed/>
                  </p:oleObj>
                </mc:Choice>
                <mc:Fallback>
                  <p:oleObj name="Equation" r:id="rId14" imgW="139579" imgH="177646" progId="Equation.3">
                    <p:embed/>
                    <p:pic>
                      <p:nvPicPr>
                        <p:cNvPr id="0" name="Picture 10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9800" y="4932695"/>
                          <a:ext cx="381000" cy="484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Content Placeholder 2"/>
            <p:cNvSpPr txBox="1">
              <a:spLocks/>
            </p:cNvSpPr>
            <p:nvPr/>
          </p:nvSpPr>
          <p:spPr>
            <a:xfrm>
              <a:off x="381000" y="4953000"/>
              <a:ext cx="7467600" cy="838200"/>
            </a:xfrm>
            <a:prstGeom prst="rect">
              <a:avLst/>
            </a:prstGeom>
          </p:spPr>
          <p:txBody>
            <a:bodyPr vert="horz">
              <a:no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   Parameter     characterizes</a:t>
              </a:r>
              <a:r>
                <a:rPr kumimoji="0" lang="en-US" sz="2400" b="0" i="0" u="none" strike="noStrike" kern="1200" cap="none" spc="0" normalizeH="0" noProof="0" dirty="0">
                  <a:ln>
                    <a:noFill/>
                  </a:ln>
                  <a:solidFill>
                    <a:schemeClr val="tx1"/>
                  </a:solidFill>
                  <a:effectLst/>
                  <a:uLnTx/>
                  <a:uFillTx/>
                  <a:latin typeface="+mn-lt"/>
                  <a:ea typeface="+mn-ea"/>
                  <a:cs typeface="+mn-cs"/>
                </a:rPr>
                <a:t>  strength of electron-electron interaction</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sp>
        <p:nvSpPr>
          <p:cNvPr id="15" name="Slide Number Placeholder 14"/>
          <p:cNvSpPr>
            <a:spLocks noGrp="1"/>
          </p:cNvSpPr>
          <p:nvPr>
            <p:ph type="sldNum" sz="quarter" idx="15"/>
          </p:nvPr>
        </p:nvSpPr>
        <p:spPr/>
        <p:txBody>
          <a:bodyPr/>
          <a:lstStyle/>
          <a:p>
            <a:fld id="{7B8E16AF-1FE1-4FE6-A501-9D85C31F5122}" type="slidenum">
              <a:rPr lang="en-US" smtClean="0"/>
              <a:pPr/>
              <a:t>72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graphicFrame>
        <p:nvGraphicFramePr>
          <p:cNvPr id="5" name="Content Placeholder 4"/>
          <p:cNvGraphicFramePr>
            <a:graphicFrameLocks noGrp="1" noChangeAspect="1"/>
          </p:cNvGraphicFramePr>
          <p:nvPr>
            <p:ph sz="quarter" idx="1"/>
          </p:nvPr>
        </p:nvGraphicFramePr>
        <p:xfrm>
          <a:off x="685800" y="1676400"/>
          <a:ext cx="3352800" cy="585971"/>
        </p:xfrm>
        <a:graphic>
          <a:graphicData uri="http://schemas.openxmlformats.org/presentationml/2006/ole">
            <mc:AlternateContent xmlns:mc="http://schemas.openxmlformats.org/markup-compatibility/2006">
              <mc:Choice xmlns:v="urn:schemas-microsoft-com:vml" Requires="v">
                <p:oleObj spid="_x0000_s102558" name="Equation" r:id="rId4" imgW="1308100" imgH="228600" progId="Equation.3">
                  <p:embed/>
                </p:oleObj>
              </mc:Choice>
              <mc:Fallback>
                <p:oleObj name="Equation" r:id="rId4" imgW="1308100" imgH="228600" progId="Equation.3">
                  <p:embed/>
                  <p:pic>
                    <p:nvPicPr>
                      <p:cNvPr id="0" name="Picture 8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676400"/>
                        <a:ext cx="3352800" cy="585971"/>
                      </a:xfrm>
                      <a:prstGeom prst="rect">
                        <a:avLst/>
                      </a:prstGeom>
                      <a:solidFill>
                        <a:srgbClr val="C0C0C0"/>
                      </a:solidFill>
                    </p:spPr>
                  </p:pic>
                </p:oleObj>
              </mc:Fallback>
            </mc:AlternateContent>
          </a:graphicData>
        </a:graphic>
      </p:graphicFrame>
      <p:graphicFrame>
        <p:nvGraphicFramePr>
          <p:cNvPr id="6" name="Object 5"/>
          <p:cNvGraphicFramePr>
            <a:graphicFrameLocks noChangeAspect="1"/>
          </p:cNvGraphicFramePr>
          <p:nvPr/>
        </p:nvGraphicFramePr>
        <p:xfrm>
          <a:off x="4800600" y="1676400"/>
          <a:ext cx="2302941" cy="609600"/>
        </p:xfrm>
        <a:graphic>
          <a:graphicData uri="http://schemas.openxmlformats.org/presentationml/2006/ole">
            <mc:AlternateContent xmlns:mc="http://schemas.openxmlformats.org/markup-compatibility/2006">
              <mc:Choice xmlns:v="urn:schemas-microsoft-com:vml" Requires="v">
                <p:oleObj spid="_x0000_s102559" name="Equation" r:id="rId6" imgW="863225" imgH="228501" progId="Equation.3">
                  <p:embed/>
                </p:oleObj>
              </mc:Choice>
              <mc:Fallback>
                <p:oleObj name="Equation" r:id="rId6" imgW="863225" imgH="228501" progId="Equation.3">
                  <p:embed/>
                  <p:pic>
                    <p:nvPicPr>
                      <p:cNvPr id="0" name="Picture 8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676400"/>
                        <a:ext cx="2302941" cy="609600"/>
                      </a:xfrm>
                      <a:prstGeom prst="rect">
                        <a:avLst/>
                      </a:prstGeom>
                      <a:solidFill>
                        <a:srgbClr val="C0C0C0"/>
                      </a:solidFill>
                    </p:spPr>
                  </p:pic>
                </p:oleObj>
              </mc:Fallback>
            </mc:AlternateContent>
          </a:graphicData>
        </a:graphic>
      </p:graphicFrame>
      <p:graphicFrame>
        <p:nvGraphicFramePr>
          <p:cNvPr id="4101" name="Object 5"/>
          <p:cNvGraphicFramePr>
            <a:graphicFrameLocks noChangeAspect="1"/>
          </p:cNvGraphicFramePr>
          <p:nvPr/>
        </p:nvGraphicFramePr>
        <p:xfrm>
          <a:off x="685800" y="2743200"/>
          <a:ext cx="7239000" cy="696913"/>
        </p:xfrm>
        <a:graphic>
          <a:graphicData uri="http://schemas.openxmlformats.org/presentationml/2006/ole">
            <mc:AlternateContent xmlns:mc="http://schemas.openxmlformats.org/markup-compatibility/2006">
              <mc:Choice xmlns:v="urn:schemas-microsoft-com:vml" Requires="v">
                <p:oleObj spid="_x0000_s102560" name="Equation" r:id="rId8" imgW="2374900" imgH="228600" progId="Equation.3">
                  <p:embed/>
                </p:oleObj>
              </mc:Choice>
              <mc:Fallback>
                <p:oleObj name="Equation" r:id="rId8" imgW="2374900" imgH="228600" progId="Equation.3">
                  <p:embed/>
                  <p:pic>
                    <p:nvPicPr>
                      <p:cNvPr id="0" name="Picture 8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2743200"/>
                        <a:ext cx="7239000" cy="696913"/>
                      </a:xfrm>
                      <a:prstGeom prst="rect">
                        <a:avLst/>
                      </a:prstGeom>
                      <a:solidFill>
                        <a:srgbClr val="C0C0C0"/>
                      </a:solidFill>
                    </p:spPr>
                  </p:pic>
                </p:oleObj>
              </mc:Fallback>
            </mc:AlternateContent>
          </a:graphicData>
        </a:graphic>
      </p:graphicFrame>
      <p:graphicFrame>
        <p:nvGraphicFramePr>
          <p:cNvPr id="4102" name="Object 6"/>
          <p:cNvGraphicFramePr>
            <a:graphicFrameLocks noChangeAspect="1"/>
          </p:cNvGraphicFramePr>
          <p:nvPr/>
        </p:nvGraphicFramePr>
        <p:xfrm>
          <a:off x="638175" y="3962400"/>
          <a:ext cx="5381625" cy="696912"/>
        </p:xfrm>
        <a:graphic>
          <a:graphicData uri="http://schemas.openxmlformats.org/presentationml/2006/ole">
            <mc:AlternateContent xmlns:mc="http://schemas.openxmlformats.org/markup-compatibility/2006">
              <mc:Choice xmlns:v="urn:schemas-microsoft-com:vml" Requires="v">
                <p:oleObj spid="_x0000_s102561" name="Equation" r:id="rId10" imgW="1765300" imgH="228600" progId="Equation.3">
                  <p:embed/>
                </p:oleObj>
              </mc:Choice>
              <mc:Fallback>
                <p:oleObj name="Equation" r:id="rId10" imgW="1765300" imgH="228600" progId="Equation.3">
                  <p:embed/>
                  <p:pic>
                    <p:nvPicPr>
                      <p:cNvPr id="0" name="Picture 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8175" y="3962400"/>
                        <a:ext cx="5381625" cy="696912"/>
                      </a:xfrm>
                      <a:prstGeom prst="rect">
                        <a:avLst/>
                      </a:prstGeom>
                      <a:solidFill>
                        <a:srgbClr val="C0C0C0"/>
                      </a:solidFill>
                    </p:spPr>
                  </p:pic>
                </p:oleObj>
              </mc:Fallback>
            </mc:AlternateContent>
          </a:graphicData>
        </a:graphic>
      </p:graphicFrame>
      <p:graphicFrame>
        <p:nvGraphicFramePr>
          <p:cNvPr id="4103" name="Object 7"/>
          <p:cNvGraphicFramePr>
            <a:graphicFrameLocks noChangeAspect="1"/>
          </p:cNvGraphicFramePr>
          <p:nvPr/>
        </p:nvGraphicFramePr>
        <p:xfrm>
          <a:off x="685800" y="5011738"/>
          <a:ext cx="5187950" cy="1471612"/>
        </p:xfrm>
        <a:graphic>
          <a:graphicData uri="http://schemas.openxmlformats.org/presentationml/2006/ole">
            <mc:AlternateContent xmlns:mc="http://schemas.openxmlformats.org/markup-compatibility/2006">
              <mc:Choice xmlns:v="urn:schemas-microsoft-com:vml" Requires="v">
                <p:oleObj spid="_x0000_s102562" name="Equation" r:id="rId12" imgW="1701800" imgH="482600" progId="Equation.3">
                  <p:embed/>
                </p:oleObj>
              </mc:Choice>
              <mc:Fallback>
                <p:oleObj name="Equation" r:id="rId12" imgW="1701800" imgH="482600" progId="Equation.3">
                  <p:embed/>
                  <p:pic>
                    <p:nvPicPr>
                      <p:cNvPr id="0" name="Picture 8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5011738"/>
                        <a:ext cx="5187950" cy="1471612"/>
                      </a:xfrm>
                      <a:prstGeom prst="rect">
                        <a:avLst/>
                      </a:prstGeom>
                      <a:solidFill>
                        <a:srgbClr val="C0C0C0"/>
                      </a:solidFill>
                    </p:spPr>
                  </p:pic>
                </p:oleObj>
              </mc:Fallback>
            </mc:AlternateContent>
          </a:graphicData>
        </a:graphic>
      </p:graphicFrame>
      <p:sp>
        <p:nvSpPr>
          <p:cNvPr id="8" name="Slide Number Placeholder 7"/>
          <p:cNvSpPr>
            <a:spLocks noGrp="1"/>
          </p:cNvSpPr>
          <p:nvPr>
            <p:ph type="sldNum" sz="quarter" idx="15"/>
          </p:nvPr>
        </p:nvSpPr>
        <p:spPr/>
        <p:txBody>
          <a:bodyPr/>
          <a:lstStyle/>
          <a:p>
            <a:fld id="{7B8E16AF-1FE1-4FE6-A501-9D85C31F5122}" type="slidenum">
              <a:rPr lang="en-US" smtClean="0"/>
              <a:pPr/>
              <a:t>73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sp>
        <p:nvSpPr>
          <p:cNvPr id="3" name="Content Placeholder 2"/>
          <p:cNvSpPr>
            <a:spLocks noGrp="1"/>
          </p:cNvSpPr>
          <p:nvPr>
            <p:ph sz="quarter" idx="1"/>
          </p:nvPr>
        </p:nvSpPr>
        <p:spPr>
          <a:xfrm>
            <a:off x="4114800" y="3577698"/>
            <a:ext cx="4724400" cy="685800"/>
          </a:xfrm>
        </p:spPr>
        <p:txBody>
          <a:bodyPr>
            <a:normAutofit/>
          </a:bodyPr>
          <a:lstStyle/>
          <a:p>
            <a:pPr>
              <a:buNone/>
            </a:pPr>
            <a:r>
              <a:rPr lang="en-US" dirty="0"/>
              <a:t>From the definition of </a:t>
            </a:r>
          </a:p>
        </p:txBody>
      </p:sp>
      <p:graphicFrame>
        <p:nvGraphicFramePr>
          <p:cNvPr id="5122" name="Object 2"/>
          <p:cNvGraphicFramePr>
            <a:graphicFrameLocks noChangeAspect="1"/>
          </p:cNvGraphicFramePr>
          <p:nvPr/>
        </p:nvGraphicFramePr>
        <p:xfrm>
          <a:off x="533400" y="1600200"/>
          <a:ext cx="5187950" cy="1471612"/>
        </p:xfrm>
        <a:graphic>
          <a:graphicData uri="http://schemas.openxmlformats.org/presentationml/2006/ole">
            <mc:AlternateContent xmlns:mc="http://schemas.openxmlformats.org/markup-compatibility/2006">
              <mc:Choice xmlns:v="urn:schemas-microsoft-com:vml" Requires="v">
                <p:oleObj spid="_x0000_s103552" name="Equation" r:id="rId4" imgW="1701800" imgH="482600" progId="Equation.3">
                  <p:embed/>
                </p:oleObj>
              </mc:Choice>
              <mc:Fallback>
                <p:oleObj name="Equation" r:id="rId4" imgW="1701800" imgH="482600" progId="Equation.3">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0200"/>
                        <a:ext cx="5187950" cy="1471612"/>
                      </a:xfrm>
                      <a:prstGeom prst="rect">
                        <a:avLst/>
                      </a:prstGeom>
                      <a:solidFill>
                        <a:srgbClr val="C0C0C0"/>
                      </a:solidFill>
                    </p:spPr>
                  </p:pic>
                </p:oleObj>
              </mc:Fallback>
            </mc:AlternateContent>
          </a:graphicData>
        </a:graphic>
      </p:graphicFrame>
      <p:grpSp>
        <p:nvGrpSpPr>
          <p:cNvPr id="4" name="Group 7"/>
          <p:cNvGrpSpPr/>
          <p:nvPr/>
        </p:nvGrpSpPr>
        <p:grpSpPr>
          <a:xfrm>
            <a:off x="2523478" y="1671224"/>
            <a:ext cx="1371600" cy="1833976"/>
            <a:chOff x="2523478" y="1671224"/>
            <a:chExt cx="1371600" cy="1833976"/>
          </a:xfrm>
        </p:grpSpPr>
        <p:sp>
          <p:nvSpPr>
            <p:cNvPr id="5" name="Oval 4"/>
            <p:cNvSpPr/>
            <p:nvPr/>
          </p:nvSpPr>
          <p:spPr>
            <a:xfrm>
              <a:off x="2523478" y="1671224"/>
              <a:ext cx="1371600"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4"/>
            </p:cNvCxnSpPr>
            <p:nvPr/>
          </p:nvCxnSpPr>
          <p:spPr>
            <a:xfrm rot="5400000">
              <a:off x="2859351" y="3155273"/>
              <a:ext cx="690976" cy="887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11" name="Object 10"/>
          <p:cNvGraphicFramePr>
            <a:graphicFrameLocks noChangeAspect="1"/>
          </p:cNvGraphicFramePr>
          <p:nvPr/>
        </p:nvGraphicFramePr>
        <p:xfrm>
          <a:off x="2590800" y="3505200"/>
          <a:ext cx="1422399" cy="609600"/>
        </p:xfrm>
        <a:graphic>
          <a:graphicData uri="http://schemas.openxmlformats.org/presentationml/2006/ole">
            <mc:AlternateContent xmlns:mc="http://schemas.openxmlformats.org/markup-compatibility/2006">
              <mc:Choice xmlns:v="urn:schemas-microsoft-com:vml" Requires="v">
                <p:oleObj spid="_x0000_s103553" name="Equation" r:id="rId6" imgW="622030" imgH="266584" progId="Equation.3">
                  <p:embed/>
                </p:oleObj>
              </mc:Choice>
              <mc:Fallback>
                <p:oleObj name="Equation" r:id="rId6" imgW="622030" imgH="266584" progId="Equation.3">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3505200"/>
                        <a:ext cx="1422399"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7324078" y="3572522"/>
          <a:ext cx="1365956" cy="558800"/>
        </p:xfrm>
        <a:graphic>
          <a:graphicData uri="http://schemas.openxmlformats.org/presentationml/2006/ole">
            <mc:AlternateContent xmlns:mc="http://schemas.openxmlformats.org/markup-compatibility/2006">
              <mc:Choice xmlns:v="urn:schemas-microsoft-com:vml" Requires="v">
                <p:oleObj spid="_x0000_s103554" name="Equation" r:id="rId8" imgW="558800" imgH="228600" progId="Equation.3">
                  <p:embed/>
                </p:oleObj>
              </mc:Choice>
              <mc:Fallback>
                <p:oleObj name="Equation" r:id="rId8" imgW="558800" imgH="228600" progId="Equation.3">
                  <p:embed/>
                  <p:pic>
                    <p:nvPicPr>
                      <p:cNvPr id="0" name="Picture 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4078" y="3572522"/>
                        <a:ext cx="1365956"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7" name="Object 7"/>
          <p:cNvGraphicFramePr>
            <a:graphicFrameLocks noChangeAspect="1"/>
          </p:cNvGraphicFramePr>
          <p:nvPr/>
        </p:nvGraphicFramePr>
        <p:xfrm>
          <a:off x="457200" y="4876800"/>
          <a:ext cx="5575300" cy="852488"/>
        </p:xfrm>
        <a:graphic>
          <a:graphicData uri="http://schemas.openxmlformats.org/presentationml/2006/ole">
            <mc:AlternateContent xmlns:mc="http://schemas.openxmlformats.org/markup-compatibility/2006">
              <mc:Choice xmlns:v="urn:schemas-microsoft-com:vml" Requires="v">
                <p:oleObj spid="_x0000_s103555" name="Equation" r:id="rId10" imgW="1828800" imgH="279400" progId="Equation.3">
                  <p:embed/>
                </p:oleObj>
              </mc:Choice>
              <mc:Fallback>
                <p:oleObj name="Equation" r:id="rId10" imgW="1828800" imgH="279400" progId="Equation.3">
                  <p:embed/>
                  <p:pic>
                    <p:nvPicPr>
                      <p:cNvPr id="0" name="Picture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876800"/>
                        <a:ext cx="5575300" cy="852488"/>
                      </a:xfrm>
                      <a:prstGeom prst="rect">
                        <a:avLst/>
                      </a:prstGeom>
                      <a:solidFill>
                        <a:srgbClr val="C0C0C0"/>
                      </a:solidFill>
                    </p:spPr>
                  </p:pic>
                </p:oleObj>
              </mc:Fallback>
            </mc:AlternateContent>
          </a:graphicData>
        </a:graphic>
      </p:graphicFrame>
      <p:sp>
        <p:nvSpPr>
          <p:cNvPr id="13" name="Slide Number Placeholder 12"/>
          <p:cNvSpPr>
            <a:spLocks noGrp="1"/>
          </p:cNvSpPr>
          <p:nvPr>
            <p:ph type="sldNum" sz="quarter" idx="15"/>
          </p:nvPr>
        </p:nvSpPr>
        <p:spPr/>
        <p:txBody>
          <a:bodyPr/>
          <a:lstStyle/>
          <a:p>
            <a:fld id="{7B8E16AF-1FE1-4FE6-A501-9D85C31F5122}" type="slidenum">
              <a:rPr lang="en-US" smtClean="0"/>
              <a:pPr/>
              <a:t>74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graphicFrame>
        <p:nvGraphicFramePr>
          <p:cNvPr id="6146" name="Object 2"/>
          <p:cNvGraphicFramePr>
            <a:graphicFrameLocks noChangeAspect="1"/>
          </p:cNvGraphicFramePr>
          <p:nvPr/>
        </p:nvGraphicFramePr>
        <p:xfrm>
          <a:off x="533400" y="1607294"/>
          <a:ext cx="4953000" cy="1307355"/>
        </p:xfrm>
        <a:graphic>
          <a:graphicData uri="http://schemas.openxmlformats.org/presentationml/2006/ole">
            <mc:AlternateContent xmlns:mc="http://schemas.openxmlformats.org/markup-compatibility/2006">
              <mc:Choice xmlns:v="urn:schemas-microsoft-com:vml" Requires="v">
                <p:oleObj spid="_x0000_s104546" name="Equation" r:id="rId4" imgW="1828800" imgH="482600" progId="Equation.3">
                  <p:embed/>
                </p:oleObj>
              </mc:Choice>
              <mc:Fallback>
                <p:oleObj name="Equation" r:id="rId4" imgW="1828800" imgH="4826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07294"/>
                        <a:ext cx="4953000" cy="1307355"/>
                      </a:xfrm>
                      <a:prstGeom prst="rect">
                        <a:avLst/>
                      </a:prstGeom>
                      <a:solidFill>
                        <a:srgbClr val="C0C0C0"/>
                      </a:solidFill>
                    </p:spPr>
                  </p:pic>
                </p:oleObj>
              </mc:Fallback>
            </mc:AlternateContent>
          </a:graphicData>
        </a:graphic>
      </p:graphicFrame>
      <p:graphicFrame>
        <p:nvGraphicFramePr>
          <p:cNvPr id="6148" name="Object 4"/>
          <p:cNvGraphicFramePr>
            <a:graphicFrameLocks noChangeAspect="1"/>
          </p:cNvGraphicFramePr>
          <p:nvPr/>
        </p:nvGraphicFramePr>
        <p:xfrm>
          <a:off x="457200" y="3276600"/>
          <a:ext cx="6492803" cy="1241425"/>
        </p:xfrm>
        <a:graphic>
          <a:graphicData uri="http://schemas.openxmlformats.org/presentationml/2006/ole">
            <mc:AlternateContent xmlns:mc="http://schemas.openxmlformats.org/markup-compatibility/2006">
              <mc:Choice xmlns:v="urn:schemas-microsoft-com:vml" Requires="v">
                <p:oleObj spid="_x0000_s104547" name="Equation" r:id="rId6" imgW="2260600" imgH="431800" progId="Equation.3">
                  <p:embed/>
                </p:oleObj>
              </mc:Choice>
              <mc:Fallback>
                <p:oleObj name="Equation" r:id="rId6" imgW="2260600" imgH="431800" progId="Equation.3">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76600"/>
                        <a:ext cx="6492803" cy="1241425"/>
                      </a:xfrm>
                      <a:prstGeom prst="rect">
                        <a:avLst/>
                      </a:prstGeom>
                      <a:solidFill>
                        <a:srgbClr val="C0C0C0"/>
                      </a:solidFill>
                    </p:spPr>
                  </p:pic>
                </p:oleObj>
              </mc:Fallback>
            </mc:AlternateContent>
          </a:graphicData>
        </a:graphic>
      </p:graphicFrame>
      <p:graphicFrame>
        <p:nvGraphicFramePr>
          <p:cNvPr id="6150" name="Object 6"/>
          <p:cNvGraphicFramePr>
            <a:graphicFrameLocks noChangeAspect="1"/>
          </p:cNvGraphicFramePr>
          <p:nvPr/>
        </p:nvGraphicFramePr>
        <p:xfrm>
          <a:off x="228600" y="5029200"/>
          <a:ext cx="8661401" cy="1103956"/>
        </p:xfrm>
        <a:graphic>
          <a:graphicData uri="http://schemas.openxmlformats.org/presentationml/2006/ole">
            <mc:AlternateContent xmlns:mc="http://schemas.openxmlformats.org/markup-compatibility/2006">
              <mc:Choice xmlns:v="urn:schemas-microsoft-com:vml" Requires="v">
                <p:oleObj spid="_x0000_s104548" name="Equation" r:id="rId8" imgW="3390900" imgH="431800" progId="Equation.3">
                  <p:embed/>
                </p:oleObj>
              </mc:Choice>
              <mc:Fallback>
                <p:oleObj name="Equation" r:id="rId8" imgW="3390900" imgH="431800" progId="Equation.3">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5029200"/>
                        <a:ext cx="8661401" cy="1103956"/>
                      </a:xfrm>
                      <a:prstGeom prst="rect">
                        <a:avLst/>
                      </a:prstGeom>
                      <a:solidFill>
                        <a:srgbClr val="C0C0C0"/>
                      </a:solidFill>
                    </p:spPr>
                  </p:pic>
                </p:oleObj>
              </mc:Fallback>
            </mc:AlternateContent>
          </a:graphicData>
        </a:graphic>
      </p:graphicFrame>
      <p:sp>
        <p:nvSpPr>
          <p:cNvPr id="6" name="Slide Number Placeholder 5"/>
          <p:cNvSpPr>
            <a:spLocks noGrp="1"/>
          </p:cNvSpPr>
          <p:nvPr>
            <p:ph type="sldNum" sz="quarter" idx="15"/>
          </p:nvPr>
        </p:nvSpPr>
        <p:spPr/>
        <p:txBody>
          <a:bodyPr/>
          <a:lstStyle/>
          <a:p>
            <a:fld id="{7B8E16AF-1FE1-4FE6-A501-9D85C31F5122}" type="slidenum">
              <a:rPr lang="en-US" smtClean="0"/>
              <a:pPr/>
              <a:t>75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sp>
        <p:nvSpPr>
          <p:cNvPr id="3" name="Content Placeholder 2"/>
          <p:cNvSpPr>
            <a:spLocks noGrp="1"/>
          </p:cNvSpPr>
          <p:nvPr>
            <p:ph sz="quarter" idx="1"/>
          </p:nvPr>
        </p:nvSpPr>
        <p:spPr>
          <a:xfrm>
            <a:off x="1905000" y="4123678"/>
            <a:ext cx="1066800" cy="457200"/>
          </a:xfrm>
        </p:spPr>
        <p:txBody>
          <a:bodyPr/>
          <a:lstStyle/>
          <a:p>
            <a:pPr>
              <a:buNone/>
            </a:pPr>
            <a:r>
              <a:rPr lang="en-US" dirty="0"/>
              <a:t>Since,</a:t>
            </a:r>
          </a:p>
        </p:txBody>
      </p:sp>
      <p:graphicFrame>
        <p:nvGraphicFramePr>
          <p:cNvPr id="7170" name="Object 2"/>
          <p:cNvGraphicFramePr>
            <a:graphicFrameLocks noChangeAspect="1"/>
          </p:cNvGraphicFramePr>
          <p:nvPr/>
        </p:nvGraphicFramePr>
        <p:xfrm>
          <a:off x="152400" y="1524000"/>
          <a:ext cx="8661400" cy="1103313"/>
        </p:xfrm>
        <a:graphic>
          <a:graphicData uri="http://schemas.openxmlformats.org/presentationml/2006/ole">
            <mc:AlternateContent xmlns:mc="http://schemas.openxmlformats.org/markup-compatibility/2006">
              <mc:Choice xmlns:v="urn:schemas-microsoft-com:vml" Requires="v">
                <p:oleObj spid="_x0000_s105600" name="Equation" r:id="rId4" imgW="3390900" imgH="431800" progId="Equation.3">
                  <p:embed/>
                </p:oleObj>
              </mc:Choice>
              <mc:Fallback>
                <p:oleObj name="Equation" r:id="rId4" imgW="3390900" imgH="431800" progId="Equation.3">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8661400" cy="1103313"/>
                      </a:xfrm>
                      <a:prstGeom prst="rect">
                        <a:avLst/>
                      </a:prstGeom>
                      <a:solidFill>
                        <a:srgbClr val="C0C0C0"/>
                      </a:solidFill>
                    </p:spPr>
                  </p:pic>
                </p:oleObj>
              </mc:Fallback>
            </mc:AlternateContent>
          </a:graphicData>
        </a:graphic>
      </p:graphicFrame>
      <p:graphicFrame>
        <p:nvGraphicFramePr>
          <p:cNvPr id="7171" name="Object 3"/>
          <p:cNvGraphicFramePr>
            <a:graphicFrameLocks noChangeAspect="1"/>
          </p:cNvGraphicFramePr>
          <p:nvPr/>
        </p:nvGraphicFramePr>
        <p:xfrm>
          <a:off x="152400" y="2819400"/>
          <a:ext cx="6811963" cy="1103312"/>
        </p:xfrm>
        <a:graphic>
          <a:graphicData uri="http://schemas.openxmlformats.org/presentationml/2006/ole">
            <mc:AlternateContent xmlns:mc="http://schemas.openxmlformats.org/markup-compatibility/2006">
              <mc:Choice xmlns:v="urn:schemas-microsoft-com:vml" Requires="v">
                <p:oleObj spid="_x0000_s105601" name="Equation" r:id="rId6" imgW="2667000" imgH="431800" progId="Equation.3">
                  <p:embed/>
                </p:oleObj>
              </mc:Choice>
              <mc:Fallback>
                <p:oleObj name="Equation" r:id="rId6" imgW="2667000" imgH="431800" progId="Equation.3">
                  <p:embed/>
                  <p:pic>
                    <p:nvPicPr>
                      <p:cNvPr id="0" name="Picture 6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19400"/>
                        <a:ext cx="6811963" cy="1103312"/>
                      </a:xfrm>
                      <a:prstGeom prst="rect">
                        <a:avLst/>
                      </a:prstGeom>
                      <a:solidFill>
                        <a:srgbClr val="C0C0C0"/>
                      </a:solidFill>
                    </p:spPr>
                  </p:pic>
                </p:oleObj>
              </mc:Fallback>
            </mc:AlternateContent>
          </a:graphicData>
        </a:graphic>
      </p:graphicFrame>
      <p:graphicFrame>
        <p:nvGraphicFramePr>
          <p:cNvPr id="7172" name="Object 4"/>
          <p:cNvGraphicFramePr>
            <a:graphicFrameLocks noChangeAspect="1"/>
          </p:cNvGraphicFramePr>
          <p:nvPr/>
        </p:nvGraphicFramePr>
        <p:xfrm>
          <a:off x="3048000" y="4114800"/>
          <a:ext cx="5632450" cy="554037"/>
        </p:xfrm>
        <a:graphic>
          <a:graphicData uri="http://schemas.openxmlformats.org/presentationml/2006/ole">
            <mc:AlternateContent xmlns:mc="http://schemas.openxmlformats.org/markup-compatibility/2006">
              <mc:Choice xmlns:v="urn:schemas-microsoft-com:vml" Requires="v">
                <p:oleObj spid="_x0000_s105602" name="Equation" r:id="rId8" imgW="2324100" imgH="228600" progId="Equation.3">
                  <p:embed/>
                </p:oleObj>
              </mc:Choice>
              <mc:Fallback>
                <p:oleObj name="Equation" r:id="rId8" imgW="2324100" imgH="228600" progId="Equation.3">
                  <p:embed/>
                  <p:pic>
                    <p:nvPicPr>
                      <p:cNvPr id="0" name="Picture 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4114800"/>
                        <a:ext cx="5632450" cy="554037"/>
                      </a:xfrm>
                      <a:prstGeom prst="rect">
                        <a:avLst/>
                      </a:prstGeom>
                      <a:solidFill>
                        <a:srgbClr val="C0C0C0"/>
                      </a:solidFill>
                    </p:spPr>
                  </p:pic>
                </p:oleObj>
              </mc:Fallback>
            </mc:AlternateContent>
          </a:graphicData>
        </a:graphic>
      </p:graphicFrame>
      <p:graphicFrame>
        <p:nvGraphicFramePr>
          <p:cNvPr id="7173" name="Object 5"/>
          <p:cNvGraphicFramePr>
            <a:graphicFrameLocks noChangeAspect="1"/>
          </p:cNvGraphicFramePr>
          <p:nvPr/>
        </p:nvGraphicFramePr>
        <p:xfrm>
          <a:off x="1066800" y="5105400"/>
          <a:ext cx="6000750" cy="1103313"/>
        </p:xfrm>
        <a:graphic>
          <a:graphicData uri="http://schemas.openxmlformats.org/presentationml/2006/ole">
            <mc:AlternateContent xmlns:mc="http://schemas.openxmlformats.org/markup-compatibility/2006">
              <mc:Choice xmlns:v="urn:schemas-microsoft-com:vml" Requires="v">
                <p:oleObj spid="_x0000_s105603" name="Equation" r:id="rId10" imgW="2349500" imgH="431800" progId="Equation.3">
                  <p:embed/>
                </p:oleObj>
              </mc:Choice>
              <mc:Fallback>
                <p:oleObj name="Equation" r:id="rId10" imgW="2349500" imgH="431800" progId="Equation.3">
                  <p:embed/>
                  <p:pic>
                    <p:nvPicPr>
                      <p:cNvPr id="0" name="Picture 6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6800" y="5105400"/>
                        <a:ext cx="6000750" cy="1103313"/>
                      </a:xfrm>
                      <a:prstGeom prst="rect">
                        <a:avLst/>
                      </a:prstGeom>
                      <a:solidFill>
                        <a:srgbClr val="C0C0C0"/>
                      </a:solidFill>
                    </p:spPr>
                  </p:pic>
                </p:oleObj>
              </mc:Fallback>
            </mc:AlternateContent>
          </a:graphicData>
        </a:graphic>
      </p:graphicFrame>
      <p:sp>
        <p:nvSpPr>
          <p:cNvPr id="8" name="Slide Number Placeholder 7"/>
          <p:cNvSpPr>
            <a:spLocks noGrp="1"/>
          </p:cNvSpPr>
          <p:nvPr>
            <p:ph type="sldNum" sz="quarter" idx="15"/>
          </p:nvPr>
        </p:nvSpPr>
        <p:spPr/>
        <p:txBody>
          <a:bodyPr/>
          <a:lstStyle/>
          <a:p>
            <a:fld id="{7B8E16AF-1FE1-4FE6-A501-9D85C31F5122}" type="slidenum">
              <a:rPr lang="en-US" smtClean="0"/>
              <a:pPr/>
              <a:t>76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e</a:t>
            </a:r>
            <a:r>
              <a:rPr lang="en-US" baseline="-25000" dirty="0" err="1"/>
              <a:t>xc</a:t>
            </a:r>
            <a:r>
              <a:rPr lang="en-US" dirty="0"/>
              <a:t> in terms of XC hole</a:t>
            </a:r>
          </a:p>
        </p:txBody>
      </p:sp>
      <p:sp>
        <p:nvSpPr>
          <p:cNvPr id="3" name="Content Placeholder 2"/>
          <p:cNvSpPr>
            <a:spLocks noGrp="1"/>
          </p:cNvSpPr>
          <p:nvPr>
            <p:ph sz="quarter" idx="1"/>
          </p:nvPr>
        </p:nvSpPr>
        <p:spPr>
          <a:xfrm>
            <a:off x="762000" y="3124200"/>
            <a:ext cx="3048000" cy="609600"/>
          </a:xfrm>
        </p:spPr>
        <p:txBody>
          <a:bodyPr/>
          <a:lstStyle/>
          <a:p>
            <a:pPr>
              <a:buNone/>
            </a:pPr>
            <a:r>
              <a:rPr lang="en-US" dirty="0"/>
              <a:t>According to LDA,</a:t>
            </a:r>
          </a:p>
        </p:txBody>
      </p:sp>
      <p:graphicFrame>
        <p:nvGraphicFramePr>
          <p:cNvPr id="8194" name="Object 2"/>
          <p:cNvGraphicFramePr>
            <a:graphicFrameLocks noChangeAspect="1"/>
          </p:cNvGraphicFramePr>
          <p:nvPr/>
        </p:nvGraphicFramePr>
        <p:xfrm>
          <a:off x="762000" y="1676400"/>
          <a:ext cx="6000750" cy="1103313"/>
        </p:xfrm>
        <a:graphic>
          <a:graphicData uri="http://schemas.openxmlformats.org/presentationml/2006/ole">
            <mc:AlternateContent xmlns:mc="http://schemas.openxmlformats.org/markup-compatibility/2006">
              <mc:Choice xmlns:v="urn:schemas-microsoft-com:vml" Requires="v">
                <p:oleObj spid="_x0000_s106624" name="Equation" r:id="rId4" imgW="2349500" imgH="431800" progId="Equation.3">
                  <p:embed/>
                </p:oleObj>
              </mc:Choice>
              <mc:Fallback>
                <p:oleObj name="Equation" r:id="rId4" imgW="2349500" imgH="431800" progId="Equation.3">
                  <p:embed/>
                  <p:pic>
                    <p:nvPicPr>
                      <p:cNvPr id="0" name="Picture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76400"/>
                        <a:ext cx="6000750" cy="1103313"/>
                      </a:xfrm>
                      <a:prstGeom prst="rect">
                        <a:avLst/>
                      </a:prstGeom>
                      <a:solidFill>
                        <a:srgbClr val="C0C0C0"/>
                      </a:solidFill>
                    </p:spPr>
                  </p:pic>
                </p:oleObj>
              </mc:Fallback>
            </mc:AlternateContent>
          </a:graphicData>
        </a:graphic>
      </p:graphicFrame>
      <p:graphicFrame>
        <p:nvGraphicFramePr>
          <p:cNvPr id="5" name="Object 4"/>
          <p:cNvGraphicFramePr>
            <a:graphicFrameLocks/>
          </p:cNvGraphicFramePr>
          <p:nvPr/>
        </p:nvGraphicFramePr>
        <p:xfrm>
          <a:off x="1524000" y="4495800"/>
          <a:ext cx="5715000" cy="965200"/>
        </p:xfrm>
        <a:graphic>
          <a:graphicData uri="http://schemas.openxmlformats.org/presentationml/2006/ole">
            <mc:AlternateContent xmlns:mc="http://schemas.openxmlformats.org/markup-compatibility/2006">
              <mc:Choice xmlns:v="urn:schemas-microsoft-com:vml" Requires="v">
                <p:oleObj spid="_x0000_s106625" name="Equation" r:id="rId6" imgW="0" imgH="0" progId="Equation.3">
                  <p:embed/>
                </p:oleObj>
              </mc:Choice>
              <mc:Fallback>
                <p:oleObj name="Equation" r:id="rId6" imgW="0" imgH="0" progId="Equation.3">
                  <p:embed/>
                  <p:pic>
                    <p:nvPicPr>
                      <p:cNvPr id="0" name="AutoShape 67"/>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4495800"/>
                        <a:ext cx="57150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914400" y="3733800"/>
          <a:ext cx="6096000" cy="838200"/>
        </p:xfrm>
        <a:graphic>
          <a:graphicData uri="http://schemas.openxmlformats.org/presentationml/2006/ole">
            <mc:AlternateContent xmlns:mc="http://schemas.openxmlformats.org/markup-compatibility/2006">
              <mc:Choice xmlns:v="urn:schemas-microsoft-com:vml" Requires="v">
                <p:oleObj spid="_x0000_s106626" name="Equation" r:id="rId7" imgW="1752600" imgH="279400" progId="Equation.3">
                  <p:embed/>
                </p:oleObj>
              </mc:Choice>
              <mc:Fallback>
                <p:oleObj name="Equation" r:id="rId7" imgW="1752600" imgH="279400" progId="Equation.3">
                  <p:embed/>
                  <p:pic>
                    <p:nvPicPr>
                      <p:cNvPr id="0" name="Picture 6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733800"/>
                        <a:ext cx="6096000" cy="838200"/>
                      </a:xfrm>
                      <a:prstGeom prst="rect">
                        <a:avLst/>
                      </a:prstGeom>
                      <a:solidFill>
                        <a:srgbClr val="C0C0C0"/>
                      </a:solidFill>
                    </p:spPr>
                  </p:pic>
                </p:oleObj>
              </mc:Fallback>
            </mc:AlternateContent>
          </a:graphicData>
        </a:graphic>
      </p:graphicFrame>
      <p:graphicFrame>
        <p:nvGraphicFramePr>
          <p:cNvPr id="9" name="Object 8"/>
          <p:cNvGraphicFramePr>
            <a:graphicFrameLocks noChangeAspect="1"/>
          </p:cNvGraphicFramePr>
          <p:nvPr/>
        </p:nvGraphicFramePr>
        <p:xfrm>
          <a:off x="914400" y="5029200"/>
          <a:ext cx="4606925" cy="1263650"/>
        </p:xfrm>
        <a:graphic>
          <a:graphicData uri="http://schemas.openxmlformats.org/presentationml/2006/ole">
            <mc:AlternateContent xmlns:mc="http://schemas.openxmlformats.org/markup-compatibility/2006">
              <mc:Choice xmlns:v="urn:schemas-microsoft-com:vml" Requires="v">
                <p:oleObj spid="_x0000_s106627" name="Equation" r:id="rId9" imgW="1574800" imgH="431800" progId="Equation.3">
                  <p:embed/>
                </p:oleObj>
              </mc:Choice>
              <mc:Fallback>
                <p:oleObj name="Equation" r:id="rId9" imgW="1574800" imgH="431800" progId="Equation.3">
                  <p:embed/>
                  <p:pic>
                    <p:nvPicPr>
                      <p:cNvPr id="0" name="Picture 6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5029200"/>
                        <a:ext cx="4606925" cy="1263650"/>
                      </a:xfrm>
                      <a:prstGeom prst="rect">
                        <a:avLst/>
                      </a:prstGeom>
                      <a:solidFill>
                        <a:srgbClr val="C0C0C0"/>
                      </a:solidFill>
                    </p:spPr>
                  </p:pic>
                </p:oleObj>
              </mc:Fallback>
            </mc:AlternateContent>
          </a:graphicData>
        </a:graphic>
      </p:graphicFrame>
      <p:sp>
        <p:nvSpPr>
          <p:cNvPr id="8" name="Slide Number Placeholder 7"/>
          <p:cNvSpPr>
            <a:spLocks noGrp="1"/>
          </p:cNvSpPr>
          <p:nvPr>
            <p:ph type="sldNum" sz="quarter" idx="15"/>
          </p:nvPr>
        </p:nvSpPr>
        <p:spPr/>
        <p:txBody>
          <a:bodyPr/>
          <a:lstStyle/>
          <a:p>
            <a:fld id="{7B8E16AF-1FE1-4FE6-A501-9D85C31F5122}" type="slidenum">
              <a:rPr lang="en-US" smtClean="0"/>
              <a:pPr/>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533400" y="2971800"/>
            <a:ext cx="5334000" cy="762000"/>
          </a:xfrm>
        </p:spPr>
        <p:txBody>
          <a:bodyPr/>
          <a:lstStyle/>
          <a:p>
            <a:r>
              <a:rPr lang="en-US" dirty="0"/>
              <a:t>If we denote the LDA XC hole by </a:t>
            </a:r>
          </a:p>
        </p:txBody>
      </p:sp>
      <p:graphicFrame>
        <p:nvGraphicFramePr>
          <p:cNvPr id="9218" name="Object 2"/>
          <p:cNvGraphicFramePr>
            <a:graphicFrameLocks noChangeAspect="1"/>
          </p:cNvGraphicFramePr>
          <p:nvPr/>
        </p:nvGraphicFramePr>
        <p:xfrm>
          <a:off x="533401" y="1676400"/>
          <a:ext cx="4114800" cy="1128663"/>
        </p:xfrm>
        <a:graphic>
          <a:graphicData uri="http://schemas.openxmlformats.org/presentationml/2006/ole">
            <mc:AlternateContent xmlns:mc="http://schemas.openxmlformats.org/markup-compatibility/2006">
              <mc:Choice xmlns:v="urn:schemas-microsoft-com:vml" Requires="v">
                <p:oleObj spid="_x0000_s107618" name="Equation" r:id="rId4" imgW="1574800" imgH="431800" progId="Equation.3">
                  <p:embed/>
                </p:oleObj>
              </mc:Choice>
              <mc:Fallback>
                <p:oleObj name="Equation" r:id="rId4" imgW="1574800" imgH="431800" progId="Equation.3">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1" y="1676400"/>
                        <a:ext cx="4114800" cy="1128663"/>
                      </a:xfrm>
                      <a:prstGeom prst="rect">
                        <a:avLst/>
                      </a:prstGeom>
                      <a:solidFill>
                        <a:srgbClr val="C0C0C0"/>
                      </a:solidFill>
                    </p:spPr>
                  </p:pic>
                </p:oleObj>
              </mc:Fallback>
            </mc:AlternateContent>
          </a:graphicData>
        </a:graphic>
      </p:graphicFrame>
      <p:graphicFrame>
        <p:nvGraphicFramePr>
          <p:cNvPr id="6" name="Object 5"/>
          <p:cNvGraphicFramePr>
            <a:graphicFrameLocks noChangeAspect="1"/>
          </p:cNvGraphicFramePr>
          <p:nvPr/>
        </p:nvGraphicFramePr>
        <p:xfrm>
          <a:off x="5715000" y="2971800"/>
          <a:ext cx="762000" cy="556846"/>
        </p:xfrm>
        <a:graphic>
          <a:graphicData uri="http://schemas.openxmlformats.org/presentationml/2006/ole">
            <mc:AlternateContent xmlns:mc="http://schemas.openxmlformats.org/markup-compatibility/2006">
              <mc:Choice xmlns:v="urn:schemas-microsoft-com:vml" Requires="v">
                <p:oleObj spid="_x0000_s107619" name="Equation" r:id="rId6" imgW="330057" imgH="241195" progId="Equation.3">
                  <p:embed/>
                </p:oleObj>
              </mc:Choice>
              <mc:Fallback>
                <p:oleObj name="Equation" r:id="rId6" imgW="330057" imgH="241195" progId="Equation.3">
                  <p:embed/>
                  <p:pic>
                    <p:nvPicPr>
                      <p:cNvPr id="0" name="Picture 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0" y="2971800"/>
                        <a:ext cx="762000" cy="5568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1" name="Object 5"/>
          <p:cNvGraphicFramePr>
            <a:graphicFrameLocks noChangeAspect="1"/>
          </p:cNvGraphicFramePr>
          <p:nvPr/>
        </p:nvGraphicFramePr>
        <p:xfrm>
          <a:off x="457200" y="3505200"/>
          <a:ext cx="4222750" cy="1122307"/>
        </p:xfrm>
        <a:graphic>
          <a:graphicData uri="http://schemas.openxmlformats.org/presentationml/2006/ole">
            <mc:AlternateContent xmlns:mc="http://schemas.openxmlformats.org/markup-compatibility/2006">
              <mc:Choice xmlns:v="urn:schemas-microsoft-com:vml" Requires="v">
                <p:oleObj spid="_x0000_s107620" name="Equation" r:id="rId8" imgW="1625600" imgH="431800" progId="Equation.3">
                  <p:embed/>
                </p:oleObj>
              </mc:Choice>
              <mc:Fallback>
                <p:oleObj name="Equation" r:id="rId8" imgW="1625600" imgH="431800" progId="Equation.3">
                  <p:embed/>
                  <p:pic>
                    <p:nvPicPr>
                      <p:cNvPr id="0" name="Picture 5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505200"/>
                        <a:ext cx="4222750" cy="1122307"/>
                      </a:xfrm>
                      <a:prstGeom prst="rect">
                        <a:avLst/>
                      </a:prstGeom>
                      <a:solidFill>
                        <a:srgbClr val="C0C0C0"/>
                      </a:solidFill>
                    </p:spPr>
                  </p:pic>
                </p:oleObj>
              </mc:Fallback>
            </mc:AlternateContent>
          </a:graphicData>
        </a:graphic>
      </p:graphicFrame>
      <p:sp>
        <p:nvSpPr>
          <p:cNvPr id="8" name="Content Placeholder 2"/>
          <p:cNvSpPr txBox="1">
            <a:spLocks/>
          </p:cNvSpPr>
          <p:nvPr/>
        </p:nvSpPr>
        <p:spPr>
          <a:xfrm>
            <a:off x="533400" y="4876800"/>
            <a:ext cx="7772400" cy="1676400"/>
          </a:xfrm>
          <a:prstGeom prst="rect">
            <a:avLst/>
          </a:prstGeom>
        </p:spPr>
        <p:txBody>
          <a:bodyPr vert="horz">
            <a:normAutofit fontScale="925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Therefore </a:t>
            </a:r>
            <a:r>
              <a:rPr lang="en-US" sz="2400" dirty="0"/>
              <a:t>LDA corresponds to a real physical hole</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dirty="0"/>
              <a:t>So we can go back to the definition of hole and show that it satisfies the condition required by it !</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Therefore</a:t>
            </a:r>
            <a:r>
              <a:rPr kumimoji="0" lang="en-US" sz="2400" b="0" i="0" u="none" strike="noStrike" kern="1200" cap="none" spc="0" normalizeH="0" noProof="0" dirty="0">
                <a:ln>
                  <a:noFill/>
                </a:ln>
                <a:solidFill>
                  <a:schemeClr val="tx1"/>
                </a:solidFill>
                <a:effectLst/>
                <a:uLnTx/>
                <a:uFillTx/>
                <a:latin typeface="+mn-lt"/>
                <a:ea typeface="+mn-ea"/>
                <a:cs typeface="+mn-cs"/>
              </a:rPr>
              <a:t> we say LDA preserves properties of a </a:t>
            </a:r>
            <a:r>
              <a:rPr kumimoji="0" lang="en-US" sz="2400" b="0" i="0" u="none" strike="noStrike" kern="1200" cap="none" spc="0" normalizeH="0" noProof="0" dirty="0" err="1">
                <a:ln>
                  <a:noFill/>
                </a:ln>
                <a:solidFill>
                  <a:schemeClr val="tx1"/>
                </a:solidFill>
                <a:effectLst/>
                <a:uLnTx/>
                <a:uFillTx/>
                <a:latin typeface="+mn-lt"/>
                <a:ea typeface="+mn-ea"/>
                <a:cs typeface="+mn-cs"/>
              </a:rPr>
              <a:t>xc</a:t>
            </a:r>
            <a:r>
              <a:rPr kumimoji="0" lang="en-US" sz="2400" b="0" i="0" u="none" strike="noStrike" kern="1200" cap="none" spc="0" normalizeH="0" noProof="0" dirty="0">
                <a:ln>
                  <a:noFill/>
                </a:ln>
                <a:solidFill>
                  <a:schemeClr val="tx1"/>
                </a:solidFill>
                <a:effectLst/>
                <a:uLnTx/>
                <a:uFillTx/>
                <a:latin typeface="+mn-lt"/>
                <a:ea typeface="+mn-ea"/>
                <a:cs typeface="+mn-cs"/>
              </a:rPr>
              <a:t> hole. </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Slide Number Placeholder 8"/>
          <p:cNvSpPr>
            <a:spLocks noGrp="1"/>
          </p:cNvSpPr>
          <p:nvPr>
            <p:ph type="sldNum" sz="quarter" idx="15"/>
          </p:nvPr>
        </p:nvSpPr>
        <p:spPr/>
        <p:txBody>
          <a:bodyPr/>
          <a:lstStyle/>
          <a:p>
            <a:fld id="{7B8E16AF-1FE1-4FE6-A501-9D85C31F5122}" type="slidenum">
              <a:rPr lang="en-US" smtClean="0"/>
              <a:pPr/>
              <a:t>78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GEA</a:t>
            </a:r>
          </a:p>
        </p:txBody>
      </p:sp>
      <p:sp>
        <p:nvSpPr>
          <p:cNvPr id="3" name="Content Placeholder 2"/>
          <p:cNvSpPr>
            <a:spLocks noGrp="1"/>
          </p:cNvSpPr>
          <p:nvPr>
            <p:ph sz="quarter" idx="1"/>
          </p:nvPr>
        </p:nvSpPr>
        <p:spPr>
          <a:xfrm>
            <a:off x="457200" y="1600200"/>
            <a:ext cx="7467600" cy="914400"/>
          </a:xfrm>
        </p:spPr>
        <p:txBody>
          <a:bodyPr/>
          <a:lstStyle/>
          <a:p>
            <a:r>
              <a:rPr lang="en-US" dirty="0" err="1"/>
              <a:t>Langreth</a:t>
            </a:r>
            <a:r>
              <a:rPr lang="en-US" dirty="0"/>
              <a:t> and Perdew have explained failure of GEA in their papers. </a:t>
            </a:r>
          </a:p>
        </p:txBody>
      </p:sp>
      <p:pic>
        <p:nvPicPr>
          <p:cNvPr id="8" name="Picture 2"/>
          <p:cNvPicPr>
            <a:picLocks noChangeAspect="1" noChangeArrowheads="1"/>
          </p:cNvPicPr>
          <p:nvPr/>
        </p:nvPicPr>
        <p:blipFill>
          <a:blip r:embed="rId3" cstate="print"/>
          <a:srcRect/>
          <a:stretch>
            <a:fillRect/>
          </a:stretch>
        </p:blipFill>
        <p:spPr bwMode="auto">
          <a:xfrm>
            <a:off x="762000" y="2971800"/>
            <a:ext cx="7721469" cy="2057400"/>
          </a:xfrm>
          <a:prstGeom prst="rect">
            <a:avLst/>
          </a:prstGeom>
          <a:noFill/>
          <a:ln w="9525">
            <a:noFill/>
            <a:miter lim="800000"/>
            <a:headEnd/>
            <a:tailEnd/>
          </a:ln>
        </p:spPr>
      </p:pic>
      <p:sp>
        <p:nvSpPr>
          <p:cNvPr id="5" name="Slide Number Placeholder 4"/>
          <p:cNvSpPr>
            <a:spLocks noGrp="1"/>
          </p:cNvSpPr>
          <p:nvPr>
            <p:ph type="sldNum" sz="quarter" idx="15"/>
          </p:nvPr>
        </p:nvSpPr>
        <p:spPr/>
        <p:txBody>
          <a:bodyPr/>
          <a:lstStyle/>
          <a:p>
            <a:fld id="{7B8E16AF-1FE1-4FE6-A501-9D85C31F5122}" type="slidenum">
              <a:rPr lang="en-US" smtClean="0"/>
              <a:pPr/>
              <a:t>79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1066800"/>
            <a:ext cx="8839200" cy="4873752"/>
          </a:xfrm>
        </p:spPr>
        <p:txBody>
          <a:bodyPr/>
          <a:lstStyle/>
          <a:p>
            <a:pPr algn="ctr">
              <a:buNone/>
            </a:pPr>
            <a:r>
              <a:rPr lang="en-TT" dirty="0"/>
              <a:t>Quantum mechanical operators are the same as their corresponding classical quantities</a:t>
            </a:r>
            <a:endParaRPr lang="en-US"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8</a:t>
            </a:fld>
            <a:endParaRPr lang="en-US"/>
          </a:p>
        </p:txBody>
      </p:sp>
      <p:sp>
        <p:nvSpPr>
          <p:cNvPr id="5" name="Title 1"/>
          <p:cNvSpPr txBox="1">
            <a:spLocks/>
          </p:cNvSpPr>
          <p:nvPr/>
        </p:nvSpPr>
        <p:spPr>
          <a:xfrm>
            <a:off x="457200" y="228600"/>
            <a:ext cx="3886200" cy="73183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cap="small" dirty="0">
                <a:solidFill>
                  <a:schemeClr val="tx2"/>
                </a:solidFill>
                <a:latin typeface="+mj-lt"/>
                <a:ea typeface="+mj-ea"/>
                <a:cs typeface="+mj-cs"/>
              </a:rPr>
              <a:t>OPERATORS</a:t>
            </a:r>
          </a:p>
        </p:txBody>
      </p:sp>
      <p:graphicFrame>
        <p:nvGraphicFramePr>
          <p:cNvPr id="7" name="Table 6"/>
          <p:cNvGraphicFramePr>
            <a:graphicFrameLocks noGrp="1"/>
          </p:cNvGraphicFramePr>
          <p:nvPr/>
        </p:nvGraphicFramePr>
        <p:xfrm>
          <a:off x="685800" y="2209800"/>
          <a:ext cx="7620000" cy="3169920"/>
        </p:xfrm>
        <a:graphic>
          <a:graphicData uri="http://schemas.openxmlformats.org/drawingml/2006/table">
            <a:tbl>
              <a:tblPr firstRow="1" bandRow="1">
                <a:tableStyleId>{08FB837D-C827-4EFA-A057-4D05807E0F7C}</a:tableStyleId>
              </a:tblPr>
              <a:tblGrid>
                <a:gridCol w="28194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579120">
                <a:tc>
                  <a:txBody>
                    <a:bodyPr/>
                    <a:lstStyle/>
                    <a:p>
                      <a:pPr algn="ctr"/>
                      <a:r>
                        <a:rPr lang="en-US" dirty="0"/>
                        <a:t>Classical </a:t>
                      </a:r>
                      <a:r>
                        <a:rPr lang="en-US" baseline="0" dirty="0"/>
                        <a:t>quantities</a:t>
                      </a:r>
                    </a:p>
                  </a:txBody>
                  <a:tcPr/>
                </a:tc>
                <a:tc>
                  <a:txBody>
                    <a:bodyPr/>
                    <a:lstStyle/>
                    <a:p>
                      <a:pPr algn="ctr"/>
                      <a:r>
                        <a:rPr lang="en-US" dirty="0"/>
                        <a:t>QM operators</a:t>
                      </a:r>
                    </a:p>
                  </a:txBody>
                  <a:tcPr/>
                </a:tc>
                <a:extLst>
                  <a:ext uri="{0D108BD9-81ED-4DB2-BD59-A6C34878D82A}">
                    <a16:rowId xmlns:a16="http://schemas.microsoft.com/office/drawing/2014/main" val="10000"/>
                  </a:ext>
                </a:extLst>
              </a:tr>
              <a:tr h="579120">
                <a:tc>
                  <a:txBody>
                    <a:bodyPr/>
                    <a:lstStyle/>
                    <a:p>
                      <a:r>
                        <a:rPr lang="en-US" dirty="0"/>
                        <a:t>Position</a:t>
                      </a:r>
                      <a:r>
                        <a:rPr lang="en-US" baseline="0" dirty="0"/>
                        <a:t> (x)</a:t>
                      </a:r>
                      <a:endParaRPr lang="en-US" dirty="0"/>
                    </a:p>
                  </a:txBody>
                  <a:tcPr/>
                </a:tc>
                <a:tc>
                  <a:txBody>
                    <a:bodyPr/>
                    <a:lstStyle/>
                    <a:p>
                      <a:pPr algn="ctr"/>
                      <a:r>
                        <a:rPr lang="en-US" b="1" dirty="0"/>
                        <a:t>x</a:t>
                      </a:r>
                    </a:p>
                  </a:txBody>
                  <a:tcPr/>
                </a:tc>
                <a:extLst>
                  <a:ext uri="{0D108BD9-81ED-4DB2-BD59-A6C34878D82A}">
                    <a16:rowId xmlns:a16="http://schemas.microsoft.com/office/drawing/2014/main" val="10001"/>
                  </a:ext>
                </a:extLst>
              </a:tr>
              <a:tr h="579120">
                <a:tc>
                  <a:txBody>
                    <a:bodyPr/>
                    <a:lstStyle/>
                    <a:p>
                      <a:r>
                        <a:rPr lang="en-US" dirty="0"/>
                        <a:t>Potential</a:t>
                      </a:r>
                      <a:r>
                        <a:rPr lang="en-US" baseline="0" dirty="0"/>
                        <a:t> energy [V(x)]</a:t>
                      </a:r>
                      <a:endParaRPr lang="en-US" dirty="0"/>
                    </a:p>
                  </a:txBody>
                  <a:tcPr/>
                </a:tc>
                <a:tc>
                  <a:txBody>
                    <a:bodyPr/>
                    <a:lstStyle/>
                    <a:p>
                      <a:pPr algn="ctr"/>
                      <a:r>
                        <a:rPr lang="en-US" dirty="0"/>
                        <a:t>V(x)</a:t>
                      </a:r>
                    </a:p>
                  </a:txBody>
                  <a:tcPr/>
                </a:tc>
                <a:extLst>
                  <a:ext uri="{0D108BD9-81ED-4DB2-BD59-A6C34878D82A}">
                    <a16:rowId xmlns:a16="http://schemas.microsoft.com/office/drawing/2014/main" val="10002"/>
                  </a:ext>
                </a:extLst>
              </a:tr>
              <a:tr h="853440">
                <a:tc>
                  <a:txBody>
                    <a:bodyPr/>
                    <a:lstStyle/>
                    <a:p>
                      <a:endParaRPr lang="en-US" dirty="0"/>
                    </a:p>
                    <a:p>
                      <a:r>
                        <a:rPr lang="en-US" dirty="0"/>
                        <a:t>Momentum (</a:t>
                      </a:r>
                      <a:r>
                        <a:rPr lang="en-US" dirty="0" err="1"/>
                        <a:t>p</a:t>
                      </a:r>
                      <a:r>
                        <a:rPr lang="en-US" baseline="-25000" dirty="0" err="1"/>
                        <a:t>x</a:t>
                      </a:r>
                      <a:r>
                        <a:rPr lang="en-US" dirty="0"/>
                        <a:t>)</a:t>
                      </a:r>
                    </a:p>
                  </a:txBody>
                  <a:tcPr/>
                </a:tc>
                <a:tc>
                  <a:txBody>
                    <a:bodyPr/>
                    <a:lstStyle/>
                    <a:p>
                      <a:endParaRPr lang="en-US" dirty="0"/>
                    </a:p>
                  </a:txBody>
                  <a:tcPr/>
                </a:tc>
                <a:extLst>
                  <a:ext uri="{0D108BD9-81ED-4DB2-BD59-A6C34878D82A}">
                    <a16:rowId xmlns:a16="http://schemas.microsoft.com/office/drawing/2014/main" val="10003"/>
                  </a:ext>
                </a:extLst>
              </a:tr>
              <a:tr h="579120">
                <a:tc>
                  <a:txBody>
                    <a:bodyPr/>
                    <a:lstStyle/>
                    <a:p>
                      <a:r>
                        <a:rPr lang="en-US" dirty="0"/>
                        <a:t>Kinetic energy (T)</a:t>
                      </a:r>
                    </a:p>
                  </a:txBody>
                  <a:tcPr/>
                </a:tc>
                <a:tc>
                  <a:txBody>
                    <a:bodyPr/>
                    <a:lstStyle/>
                    <a:p>
                      <a:pPr algn="ctr"/>
                      <a:r>
                        <a:rPr lang="en-US" dirty="0"/>
                        <a:t>???</a:t>
                      </a:r>
                    </a:p>
                  </a:txBody>
                  <a:tcPr/>
                </a:tc>
                <a:extLst>
                  <a:ext uri="{0D108BD9-81ED-4DB2-BD59-A6C34878D82A}">
                    <a16:rowId xmlns:a16="http://schemas.microsoft.com/office/drawing/2014/main" val="10004"/>
                  </a:ext>
                </a:extLst>
              </a:tr>
            </a:tbl>
          </a:graphicData>
        </a:graphic>
      </p:graphicFrame>
      <p:graphicFrame>
        <p:nvGraphicFramePr>
          <p:cNvPr id="606211" name="Object 3"/>
          <p:cNvGraphicFramePr>
            <a:graphicFrameLocks noChangeAspect="1"/>
          </p:cNvGraphicFramePr>
          <p:nvPr/>
        </p:nvGraphicFramePr>
        <p:xfrm>
          <a:off x="4648200" y="3962400"/>
          <a:ext cx="2495550" cy="768350"/>
        </p:xfrm>
        <a:graphic>
          <a:graphicData uri="http://schemas.openxmlformats.org/presentationml/2006/ole">
            <mc:AlternateContent xmlns:mc="http://schemas.openxmlformats.org/markup-compatibility/2006">
              <mc:Choice xmlns:v="urn:schemas-microsoft-com:vml" Requires="v">
                <p:oleObj spid="_x0000_s606277" name="Equation" r:id="rId3" imgW="1282700" imgH="393700" progId="Equation.3">
                  <p:embed/>
                </p:oleObj>
              </mc:Choice>
              <mc:Fallback>
                <p:oleObj name="Equation" r:id="rId3" imgW="1282700" imgH="393700" progId="Equation.3">
                  <p:embed/>
                  <p:pic>
                    <p:nvPicPr>
                      <p:cNvPr id="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962400"/>
                        <a:ext cx="2495550"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705600" y="4779335"/>
          <a:ext cx="822036" cy="630865"/>
        </p:xfrm>
        <a:graphic>
          <a:graphicData uri="http://schemas.openxmlformats.org/presentationml/2006/ole">
            <mc:AlternateContent xmlns:mc="http://schemas.openxmlformats.org/markup-compatibility/2006">
              <mc:Choice xmlns:v="urn:schemas-microsoft-com:vml" Requires="v">
                <p:oleObj spid="_x0000_s606278" name="Equation" r:id="rId5" imgW="545863" imgH="418918" progId="Equation.3">
                  <p:embed/>
                </p:oleObj>
              </mc:Choice>
              <mc:Fallback>
                <p:oleObj name="Equation" r:id="rId5" imgW="545863" imgH="418918" progId="Equation.3">
                  <p:embed/>
                  <p:pic>
                    <p:nvPicPr>
                      <p:cNvPr id="0"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779335"/>
                        <a:ext cx="822036" cy="6308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p:cNvPicPr>
          <p:nvPr>
            <p:ph sz="quarter" idx="1"/>
          </p:nvPr>
        </p:nvPicPr>
        <p:blipFill>
          <a:blip r:embed="rId4" cstate="print"/>
          <a:srcRect/>
          <a:stretch>
            <a:fillRect/>
          </a:stretch>
        </p:blipFill>
        <p:spPr bwMode="auto">
          <a:xfrm>
            <a:off x="533400" y="304800"/>
            <a:ext cx="7467600" cy="1593302"/>
          </a:xfrm>
          <a:prstGeom prst="rect">
            <a:avLst/>
          </a:prstGeom>
          <a:noFill/>
          <a:ln w="9525">
            <a:noFill/>
            <a:miter lim="800000"/>
            <a:headEnd/>
            <a:tailEnd/>
          </a:ln>
        </p:spPr>
      </p:pic>
      <p:pic>
        <p:nvPicPr>
          <p:cNvPr id="7" name="Picture 6"/>
          <p:cNvPicPr/>
          <p:nvPr/>
        </p:nvPicPr>
        <p:blipFill>
          <a:blip r:embed="rId5" cstate="print"/>
          <a:srcRect/>
          <a:stretch>
            <a:fillRect/>
          </a:stretch>
        </p:blipFill>
        <p:spPr bwMode="auto">
          <a:xfrm>
            <a:off x="1981200" y="1752600"/>
            <a:ext cx="6781800" cy="4648200"/>
          </a:xfrm>
          <a:prstGeom prst="rect">
            <a:avLst/>
          </a:prstGeom>
          <a:noFill/>
          <a:ln w="9525">
            <a:noFill/>
            <a:miter lim="800000"/>
            <a:headEnd/>
            <a:tailEnd/>
          </a:ln>
        </p:spPr>
      </p:pic>
      <p:sp>
        <p:nvSpPr>
          <p:cNvPr id="8" name="Rectangle 7"/>
          <p:cNvSpPr/>
          <p:nvPr/>
        </p:nvSpPr>
        <p:spPr>
          <a:xfrm>
            <a:off x="3218156" y="5629922"/>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09800" y="3733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0" y="2819400"/>
            <a:ext cx="1981200" cy="646331"/>
          </a:xfrm>
          <a:prstGeom prst="rect">
            <a:avLst/>
          </a:prstGeom>
          <a:noFill/>
          <a:ln>
            <a:solidFill>
              <a:srgbClr val="FF0000"/>
            </a:solidFill>
          </a:ln>
        </p:spPr>
        <p:txBody>
          <a:bodyPr wrap="square" rtlCol="0">
            <a:spAutoFit/>
          </a:bodyPr>
          <a:lstStyle/>
          <a:p>
            <a:r>
              <a:rPr lang="en-US" dirty="0"/>
              <a:t>GEA Exchange hole</a:t>
            </a:r>
          </a:p>
        </p:txBody>
      </p:sp>
      <p:cxnSp>
        <p:nvCxnSpPr>
          <p:cNvPr id="12" name="Straight Arrow Connector 11"/>
          <p:cNvCxnSpPr/>
          <p:nvPr/>
        </p:nvCxnSpPr>
        <p:spPr>
          <a:xfrm rot="10800000">
            <a:off x="1752600" y="3505200"/>
            <a:ext cx="4572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4572000"/>
            <a:ext cx="1905000" cy="646331"/>
          </a:xfrm>
          <a:prstGeom prst="rect">
            <a:avLst/>
          </a:prstGeom>
          <a:noFill/>
          <a:ln>
            <a:solidFill>
              <a:srgbClr val="FF0000"/>
            </a:solidFill>
          </a:ln>
        </p:spPr>
        <p:txBody>
          <a:bodyPr wrap="square" rtlCol="0">
            <a:spAutoFit/>
          </a:bodyPr>
          <a:lstStyle/>
          <a:p>
            <a:r>
              <a:rPr lang="en-US" dirty="0"/>
              <a:t>Undamped oscillation term</a:t>
            </a:r>
          </a:p>
        </p:txBody>
      </p:sp>
      <p:cxnSp>
        <p:nvCxnSpPr>
          <p:cNvPr id="15" name="Straight Arrow Connector 14"/>
          <p:cNvCxnSpPr>
            <a:stCxn id="8" idx="1"/>
          </p:cNvCxnSpPr>
          <p:nvPr/>
        </p:nvCxnSpPr>
        <p:spPr>
          <a:xfrm rot="10800000">
            <a:off x="1752600" y="5257800"/>
            <a:ext cx="1465556" cy="48642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18"/>
          <p:cNvGrpSpPr/>
          <p:nvPr/>
        </p:nvGrpSpPr>
        <p:grpSpPr>
          <a:xfrm>
            <a:off x="228600" y="6096000"/>
            <a:ext cx="4343401" cy="369533"/>
            <a:chOff x="228600" y="6096000"/>
            <a:chExt cx="4343401" cy="369533"/>
          </a:xfrm>
          <a:noFill/>
        </p:grpSpPr>
        <p:sp>
          <p:nvSpPr>
            <p:cNvPr id="17" name="TextBox 16"/>
            <p:cNvSpPr txBox="1"/>
            <p:nvPr/>
          </p:nvSpPr>
          <p:spPr>
            <a:xfrm>
              <a:off x="228600" y="6096000"/>
              <a:ext cx="3429000" cy="369332"/>
            </a:xfrm>
            <a:prstGeom prst="rect">
              <a:avLst/>
            </a:prstGeom>
            <a:solidFill>
              <a:srgbClr val="FF0000"/>
            </a:solidFill>
          </p:spPr>
          <p:txBody>
            <a:bodyPr wrap="square" rtlCol="0">
              <a:spAutoFit/>
            </a:bodyPr>
            <a:lstStyle/>
            <a:p>
              <a:r>
                <a:rPr lang="en-US" dirty="0">
                  <a:solidFill>
                    <a:schemeClr val="bg1"/>
                  </a:solidFill>
                </a:rPr>
                <a:t>Violets negativity constraint </a:t>
              </a:r>
            </a:p>
          </p:txBody>
        </p:sp>
        <p:graphicFrame>
          <p:nvGraphicFramePr>
            <p:cNvPr id="11267" name="Object 3"/>
            <p:cNvGraphicFramePr>
              <a:graphicFrameLocks noChangeAspect="1"/>
            </p:cNvGraphicFramePr>
            <p:nvPr/>
          </p:nvGraphicFramePr>
          <p:xfrm>
            <a:off x="3352801" y="6101016"/>
            <a:ext cx="1219200" cy="364517"/>
          </p:xfrm>
          <a:graphic>
            <a:graphicData uri="http://schemas.openxmlformats.org/presentationml/2006/ole">
              <mc:AlternateContent xmlns:mc="http://schemas.openxmlformats.org/markup-compatibility/2006">
                <mc:Choice xmlns:v="urn:schemas-microsoft-com:vml" Requires="v">
                  <p:oleObj spid="_x0000_s108582" name="Equation" r:id="rId6" imgW="774364" imgH="215806" progId="Equation.3">
                    <p:embed/>
                  </p:oleObj>
                </mc:Choice>
                <mc:Fallback>
                  <p:oleObj name="Equation" r:id="rId6" imgW="774364" imgH="215806" progId="Equation.3">
                    <p:embed/>
                    <p:pic>
                      <p:nvPicPr>
                        <p:cNvPr id="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1" y="6101016"/>
                          <a:ext cx="1219200" cy="364517"/>
                        </a:xfrm>
                        <a:prstGeom prst="rect">
                          <a:avLst/>
                        </a:prstGeom>
                        <a:solidFill>
                          <a:srgbClr val="FF6600"/>
                        </a:solidFill>
                      </p:spPr>
                    </p:pic>
                  </p:oleObj>
                </mc:Fallback>
              </mc:AlternateContent>
            </a:graphicData>
          </a:graphic>
        </p:graphicFrame>
      </p:grpSp>
      <p:cxnSp>
        <p:nvCxnSpPr>
          <p:cNvPr id="25" name="Straight Arrow Connector 24"/>
          <p:cNvCxnSpPr/>
          <p:nvPr/>
        </p:nvCxnSpPr>
        <p:spPr>
          <a:xfrm rot="5400000">
            <a:off x="342900" y="5635418"/>
            <a:ext cx="8382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Slide Number Placeholder 15"/>
          <p:cNvSpPr>
            <a:spLocks noGrp="1"/>
          </p:cNvSpPr>
          <p:nvPr>
            <p:ph type="sldNum" sz="quarter" idx="15"/>
          </p:nvPr>
        </p:nvSpPr>
        <p:spPr/>
        <p:txBody>
          <a:bodyPr/>
          <a:lstStyle/>
          <a:p>
            <a:fld id="{7B8E16AF-1FE1-4FE6-A501-9D85C31F5122}" type="slidenum">
              <a:rPr lang="en-US" smtClean="0"/>
              <a:pPr/>
              <a:t>80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Generalized Gradient Approximation</a:t>
            </a:r>
          </a:p>
        </p:txBody>
      </p:sp>
      <p:sp>
        <p:nvSpPr>
          <p:cNvPr id="3" name="Content Placeholder 2"/>
          <p:cNvSpPr>
            <a:spLocks noGrp="1"/>
          </p:cNvSpPr>
          <p:nvPr>
            <p:ph sz="quarter" idx="1"/>
          </p:nvPr>
        </p:nvSpPr>
        <p:spPr>
          <a:xfrm>
            <a:off x="457200" y="1600200"/>
            <a:ext cx="8305800" cy="4873752"/>
          </a:xfrm>
        </p:spPr>
        <p:txBody>
          <a:bodyPr>
            <a:normAutofit/>
          </a:bodyPr>
          <a:lstStyle/>
          <a:p>
            <a:pPr algn="just"/>
            <a:r>
              <a:rPr lang="en-US" sz="2000" dirty="0"/>
              <a:t>The local density approximation (LDA) for the exchange-correlation energy has proved to be remarkably accurate, useful.</a:t>
            </a:r>
          </a:p>
          <a:p>
            <a:pPr algn="just">
              <a:buNone/>
            </a:pPr>
            <a:endParaRPr lang="en-US" sz="2000" dirty="0"/>
          </a:p>
          <a:p>
            <a:pPr algn="just"/>
            <a:r>
              <a:rPr lang="en-US" sz="2000" dirty="0"/>
              <a:t>The generalized gradient approximation (GGA) is more widely used in quantum chemistry, but LDA still remains a popular way to do electronic-structure calculations in solid state physics.</a:t>
            </a:r>
          </a:p>
          <a:p>
            <a:pPr algn="just"/>
            <a:endParaRPr lang="en-US" sz="2000" dirty="0"/>
          </a:p>
          <a:p>
            <a:pPr algn="just"/>
            <a:r>
              <a:rPr lang="en-US" sz="2000" dirty="0"/>
              <a:t>By construction, LDA is exact for a uniform density, or more generally for a density that varies slowly over space . </a:t>
            </a:r>
          </a:p>
          <a:p>
            <a:pPr algn="just"/>
            <a:endParaRPr lang="en-US" sz="2000" dirty="0"/>
          </a:p>
          <a:p>
            <a:pPr algn="just"/>
            <a:r>
              <a:rPr lang="en-US" sz="2000" dirty="0"/>
              <a:t>More precisely, LSD should be valid when the length scale of the density variation is large in comparison with length scales set by the local density.</a:t>
            </a:r>
          </a:p>
          <a:p>
            <a:pPr algn="just"/>
            <a:endParaRPr lang="en-US" sz="2000" dirty="0"/>
          </a:p>
          <a:p>
            <a:pPr algn="just">
              <a:buNone/>
            </a:pPr>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81</a:t>
            </a:fld>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609600"/>
            <a:ext cx="8305800" cy="5715000"/>
          </a:xfrm>
        </p:spPr>
        <p:txBody>
          <a:bodyPr>
            <a:normAutofit/>
          </a:bodyPr>
          <a:lstStyle/>
          <a:p>
            <a:pPr algn="just"/>
            <a:r>
              <a:rPr lang="en-US" sz="2000" dirty="0"/>
              <a:t>Gradient expansions , which offer systematic corrections to LDA for electron densities that vary slowly over space, might appear to be the natural next step beyond LDA. </a:t>
            </a:r>
          </a:p>
          <a:p>
            <a:pPr algn="just"/>
            <a:endParaRPr lang="en-US" sz="2000" dirty="0"/>
          </a:p>
          <a:p>
            <a:pPr algn="just"/>
            <a:r>
              <a:rPr lang="en-US" sz="2000" dirty="0"/>
              <a:t>However, as we discussed- the GEA does not make significant correction to LDA.</a:t>
            </a:r>
          </a:p>
          <a:p>
            <a:pPr algn="just"/>
            <a:endParaRPr lang="en-US" sz="2000" dirty="0"/>
          </a:p>
          <a:p>
            <a:pPr algn="just"/>
            <a:r>
              <a:rPr lang="en-US" sz="2000" dirty="0"/>
              <a:t>LDA preserves the properties of exchange correlation holes but GEA does not.</a:t>
            </a:r>
          </a:p>
          <a:p>
            <a:pPr algn="just"/>
            <a:endParaRPr lang="en-US" sz="2000" dirty="0"/>
          </a:p>
          <a:p>
            <a:pPr algn="just"/>
            <a:r>
              <a:rPr lang="en-US" sz="2000" dirty="0"/>
              <a:t>Any further generalization should retain those good features of LDA.</a:t>
            </a:r>
          </a:p>
          <a:p>
            <a:pPr algn="just"/>
            <a:endParaRPr lang="en-US" sz="2000" dirty="0"/>
          </a:p>
          <a:p>
            <a:pPr algn="just"/>
            <a:r>
              <a:rPr lang="en-GB" sz="2000" dirty="0"/>
              <a:t>A brute force fix to the GEA:</a:t>
            </a:r>
          </a:p>
          <a:p>
            <a:pPr lvl="1" algn="just"/>
            <a:r>
              <a:rPr lang="en-GB" sz="2000" dirty="0"/>
              <a:t>If </a:t>
            </a:r>
            <a:r>
              <a:rPr lang="en-GB" sz="2000" dirty="0" err="1">
                <a:latin typeface="Symbol" pitchFamily="18" charset="2"/>
              </a:rPr>
              <a:t>r</a:t>
            </a:r>
            <a:r>
              <a:rPr lang="en-GB" sz="2000" baseline="-25000" dirty="0" err="1"/>
              <a:t>x</a:t>
            </a:r>
            <a:r>
              <a:rPr lang="en-GB" sz="2000" dirty="0"/>
              <a:t>(</a:t>
            </a:r>
            <a:r>
              <a:rPr lang="en-GB" sz="2000" b="1" dirty="0" err="1"/>
              <a:t>r</a:t>
            </a:r>
            <a:r>
              <a:rPr lang="en-GB" sz="2000" dirty="0" err="1"/>
              <a:t>,</a:t>
            </a:r>
            <a:r>
              <a:rPr lang="en-GB" sz="2000" b="1" dirty="0" err="1"/>
              <a:t>r</a:t>
            </a:r>
            <a:r>
              <a:rPr lang="en-GB" sz="2000" dirty="0"/>
              <a:t>’)&gt;0, set it to zero.</a:t>
            </a:r>
          </a:p>
          <a:p>
            <a:pPr lvl="1" algn="just"/>
            <a:r>
              <a:rPr lang="en-GB" sz="2000" dirty="0"/>
              <a:t>If sum rule violated, truncate the hole.</a:t>
            </a:r>
          </a:p>
          <a:p>
            <a:pPr algn="just"/>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82</a:t>
            </a:fld>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1600200"/>
            <a:ext cx="8305800" cy="4114800"/>
          </a:xfrm>
        </p:spPr>
        <p:txBody>
          <a:bodyPr>
            <a:normAutofit/>
          </a:bodyPr>
          <a:lstStyle/>
          <a:p>
            <a:pPr algn="just"/>
            <a:r>
              <a:rPr lang="en-US" sz="2000" dirty="0"/>
              <a:t>One of the main lessons learnt from the works on improvement of approximation is that the gradient expansion has to be carried out very carefully in order to retain all the relevant contributions to the desired order.</a:t>
            </a:r>
          </a:p>
          <a:p>
            <a:pPr algn="just"/>
            <a:endParaRPr lang="en-US" sz="2000" dirty="0"/>
          </a:p>
          <a:p>
            <a:pPr algn="just"/>
            <a:r>
              <a:rPr lang="en-US" sz="2000" dirty="0"/>
              <a:t>And other important lesson is that these expansions easily violate one or more of the exact conditions required for exchange correlation holes.</a:t>
            </a:r>
          </a:p>
          <a:p>
            <a:pPr algn="just"/>
            <a:endParaRPr lang="en-US" sz="2000" dirty="0"/>
          </a:p>
        </p:txBody>
      </p:sp>
      <p:sp>
        <p:nvSpPr>
          <p:cNvPr id="4" name="Slide Number Placeholder 3"/>
          <p:cNvSpPr>
            <a:spLocks noGrp="1"/>
          </p:cNvSpPr>
          <p:nvPr>
            <p:ph type="sldNum" sz="quarter" idx="15"/>
          </p:nvPr>
        </p:nvSpPr>
        <p:spPr/>
        <p:txBody>
          <a:bodyPr/>
          <a:lstStyle/>
          <a:p>
            <a:fld id="{7B8E16AF-1FE1-4FE6-A501-9D85C31F5122}"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7B8E16AF-1FE1-4FE6-A501-9D85C31F5122}" type="slidenum">
              <a:rPr lang="en-US" smtClean="0"/>
              <a:pPr/>
              <a:t>84</a:t>
            </a:fld>
            <a:endParaRPr lang="en-US"/>
          </a:p>
        </p:txBody>
      </p:sp>
      <p:pic>
        <p:nvPicPr>
          <p:cNvPr id="569346" name="Picture 2"/>
          <p:cNvPicPr>
            <a:picLocks noChangeAspect="1" noChangeArrowheads="1"/>
          </p:cNvPicPr>
          <p:nvPr/>
        </p:nvPicPr>
        <p:blipFill>
          <a:blip r:embed="rId2" cstate="print"/>
          <a:srcRect/>
          <a:stretch>
            <a:fillRect/>
          </a:stretch>
        </p:blipFill>
        <p:spPr bwMode="auto">
          <a:xfrm>
            <a:off x="245390" y="1219200"/>
            <a:ext cx="8898610" cy="3048000"/>
          </a:xfrm>
          <a:prstGeom prst="rect">
            <a:avLst/>
          </a:prstGeom>
          <a:noFill/>
          <a:ln w="9525">
            <a:noFill/>
            <a:miter lim="800000"/>
            <a:headEnd/>
            <a:tailEnd/>
          </a:ln>
        </p:spPr>
      </p:pic>
      <p:sp>
        <p:nvSpPr>
          <p:cNvPr id="6" name="Rectangle 5"/>
          <p:cNvSpPr/>
          <p:nvPr/>
        </p:nvSpPr>
        <p:spPr>
          <a:xfrm>
            <a:off x="1066800" y="2971800"/>
            <a:ext cx="69342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3667125" y="3714750"/>
            <a:ext cx="2438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600" y="4648200"/>
            <a:ext cx="8686800" cy="1015663"/>
          </a:xfrm>
          <a:prstGeom prst="rect">
            <a:avLst/>
          </a:prstGeom>
          <a:noFill/>
        </p:spPr>
        <p:txBody>
          <a:bodyPr wrap="square" rtlCol="0">
            <a:spAutoFit/>
          </a:bodyPr>
          <a:lstStyle/>
          <a:p>
            <a:pPr algn="just"/>
            <a:r>
              <a:rPr lang="en-US" sz="2000" dirty="0"/>
              <a:t>On the basis of this reasoning, a number of modified gradient expansions have been proposed along the years. These modified gradient expansions have received the name of GGA.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457200" y="1600200"/>
            <a:ext cx="8229600" cy="990600"/>
          </a:xfrm>
        </p:spPr>
        <p:txBody>
          <a:bodyPr>
            <a:normAutofit/>
          </a:bodyPr>
          <a:lstStyle/>
          <a:p>
            <a:r>
              <a:rPr lang="en-US" sz="2000" dirty="0"/>
              <a:t>The basic idea of GGAs is to express the exchange-correlation energy in the following form:</a:t>
            </a:r>
          </a:p>
        </p:txBody>
      </p:sp>
      <p:sp>
        <p:nvSpPr>
          <p:cNvPr id="4" name="Slide Number Placeholder 3"/>
          <p:cNvSpPr>
            <a:spLocks noGrp="1"/>
          </p:cNvSpPr>
          <p:nvPr>
            <p:ph type="sldNum" sz="quarter" idx="15"/>
          </p:nvPr>
        </p:nvSpPr>
        <p:spPr/>
        <p:txBody>
          <a:bodyPr/>
          <a:lstStyle/>
          <a:p>
            <a:fld id="{7B8E16AF-1FE1-4FE6-A501-9D85C31F5122}" type="slidenum">
              <a:rPr lang="en-US" smtClean="0"/>
              <a:pPr/>
              <a:t>85</a:t>
            </a:fld>
            <a:endParaRPr lang="en-US"/>
          </a:p>
        </p:txBody>
      </p:sp>
      <p:graphicFrame>
        <p:nvGraphicFramePr>
          <p:cNvPr id="5" name="Object 4"/>
          <p:cNvGraphicFramePr>
            <a:graphicFrameLocks noChangeAspect="1"/>
          </p:cNvGraphicFramePr>
          <p:nvPr/>
        </p:nvGraphicFramePr>
        <p:xfrm>
          <a:off x="457200" y="2667000"/>
          <a:ext cx="8382000" cy="762000"/>
        </p:xfrm>
        <a:graphic>
          <a:graphicData uri="http://schemas.openxmlformats.org/presentationml/2006/ole">
            <mc:AlternateContent xmlns:mc="http://schemas.openxmlformats.org/markup-compatibility/2006">
              <mc:Choice xmlns:v="urn:schemas-microsoft-com:vml" Requires="v">
                <p:oleObj spid="_x0000_s570406" name="Equation" r:id="rId3" imgW="3073400" imgH="279400" progId="Equation.3">
                  <p:embed/>
                </p:oleObj>
              </mc:Choice>
              <mc:Fallback>
                <p:oleObj name="Equation" r:id="rId3" imgW="3073400" imgH="279400" progId="Equation.3">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667000"/>
                        <a:ext cx="8382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a:xfrm>
            <a:off x="457200" y="3657600"/>
            <a:ext cx="8229600" cy="1524000"/>
          </a:xfrm>
          <a:prstGeom prst="rect">
            <a:avLst/>
          </a:prstGeom>
        </p:spPr>
        <p:txBody>
          <a:bodyPr vert="horz">
            <a:noAutofit/>
          </a:bodyPr>
          <a:lstStyle/>
          <a:p>
            <a:pPr marL="274320" marR="0" lvl="0" indent="-274320" algn="just" defTabSz="914400" rtl="0" eaLnBrk="1" fontAlgn="auto" latinLnBrk="0" hangingPunct="1">
              <a:lnSpc>
                <a:spcPct val="100000"/>
              </a:lnSpc>
              <a:spcBef>
                <a:spcPts val="600"/>
              </a:spcBef>
              <a:spcAft>
                <a:spcPts val="0"/>
              </a:spcAft>
              <a:buClr>
                <a:schemeClr val="accent1"/>
              </a:buClr>
              <a:buSzPct val="70000"/>
              <a:tabLst/>
              <a:defRPr/>
            </a:pPr>
            <a:r>
              <a:rPr lang="en-US" sz="2000" dirty="0"/>
              <a:t>Where the function </a:t>
            </a:r>
            <a:r>
              <a:rPr lang="en-US" sz="2000" i="1" dirty="0" err="1"/>
              <a:t>F</a:t>
            </a:r>
            <a:r>
              <a:rPr lang="en-US" sz="2000" i="1" baseline="-25000" dirty="0" err="1"/>
              <a:t>xc</a:t>
            </a:r>
            <a:r>
              <a:rPr lang="en-US" sz="2000" baseline="-25000" dirty="0"/>
              <a:t> </a:t>
            </a:r>
            <a:r>
              <a:rPr lang="en-US" sz="2000" dirty="0"/>
              <a:t>is asked to satisfy a number of formal conditions for the exchange correlation hole. This can not be done by considering directly the bare gradient expansion. Therefore there is not a unique recipe.</a:t>
            </a:r>
          </a:p>
        </p:txBody>
      </p:sp>
      <p:sp>
        <p:nvSpPr>
          <p:cNvPr id="7" name="Content Placeholder 2"/>
          <p:cNvSpPr txBox="1">
            <a:spLocks/>
          </p:cNvSpPr>
          <p:nvPr/>
        </p:nvSpPr>
        <p:spPr>
          <a:xfrm>
            <a:off x="228600" y="5181600"/>
            <a:ext cx="8610600" cy="9906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Not all the formal properties can be enforced at the same time, and this differentiates one functional from another.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8" name="Picture 6"/>
          <p:cNvPicPr>
            <a:picLocks noChangeAspect="1" noChangeArrowheads="1"/>
          </p:cNvPicPr>
          <p:nvPr/>
        </p:nvPicPr>
        <p:blipFill>
          <a:blip r:embed="rId2" cstate="print"/>
          <a:srcRect l="4851"/>
          <a:stretch>
            <a:fillRect/>
          </a:stretch>
        </p:blipFill>
        <p:spPr bwMode="auto">
          <a:xfrm>
            <a:off x="3352800" y="3429000"/>
            <a:ext cx="5791200" cy="3295650"/>
          </a:xfrm>
          <a:prstGeom prst="rect">
            <a:avLst/>
          </a:prstGeom>
          <a:noFill/>
          <a:ln w="9525">
            <a:noFill/>
            <a:miter lim="800000"/>
            <a:headEnd/>
            <a:tailEnd/>
          </a:ln>
        </p:spPr>
      </p:pic>
      <p:sp>
        <p:nvSpPr>
          <p:cNvPr id="3" name="Content Placeholder 2"/>
          <p:cNvSpPr>
            <a:spLocks noGrp="1"/>
          </p:cNvSpPr>
          <p:nvPr>
            <p:ph sz="quarter" idx="1"/>
          </p:nvPr>
        </p:nvSpPr>
        <p:spPr>
          <a:xfrm>
            <a:off x="0" y="381000"/>
            <a:ext cx="8229600" cy="685800"/>
          </a:xfrm>
        </p:spPr>
        <p:txBody>
          <a:bodyPr/>
          <a:lstStyle/>
          <a:p>
            <a:r>
              <a:rPr lang="en-US" dirty="0" err="1"/>
              <a:t>Perdew</a:t>
            </a:r>
            <a:r>
              <a:rPr lang="en-US" dirty="0"/>
              <a:t>-Wang 86 (PW86):</a:t>
            </a:r>
          </a:p>
        </p:txBody>
      </p:sp>
      <p:sp>
        <p:nvSpPr>
          <p:cNvPr id="4" name="Slide Number Placeholder 3"/>
          <p:cNvSpPr>
            <a:spLocks noGrp="1"/>
          </p:cNvSpPr>
          <p:nvPr>
            <p:ph type="sldNum" sz="quarter" idx="15"/>
          </p:nvPr>
        </p:nvSpPr>
        <p:spPr/>
        <p:txBody>
          <a:bodyPr/>
          <a:lstStyle/>
          <a:p>
            <a:fld id="{7B8E16AF-1FE1-4FE6-A501-9D85C31F5122}" type="slidenum">
              <a:rPr lang="en-US" smtClean="0"/>
              <a:pPr/>
              <a:t>86</a:t>
            </a:fld>
            <a:endParaRPr lang="en-US"/>
          </a:p>
        </p:txBody>
      </p:sp>
      <p:pic>
        <p:nvPicPr>
          <p:cNvPr id="571396" name="Picture 4"/>
          <p:cNvPicPr>
            <a:picLocks noChangeAspect="1" noChangeArrowheads="1"/>
          </p:cNvPicPr>
          <p:nvPr/>
        </p:nvPicPr>
        <p:blipFill>
          <a:blip r:embed="rId3" cstate="print"/>
          <a:srcRect t="56406"/>
          <a:stretch>
            <a:fillRect/>
          </a:stretch>
        </p:blipFill>
        <p:spPr bwMode="auto">
          <a:xfrm>
            <a:off x="381000" y="1905000"/>
            <a:ext cx="6019800" cy="765598"/>
          </a:xfrm>
          <a:prstGeom prst="rect">
            <a:avLst/>
          </a:prstGeom>
          <a:noFill/>
          <a:ln w="9525">
            <a:noFill/>
            <a:miter lim="800000"/>
            <a:headEnd/>
            <a:tailEnd/>
          </a:ln>
        </p:spPr>
      </p:pic>
      <p:pic>
        <p:nvPicPr>
          <p:cNvPr id="571397" name="Picture 5"/>
          <p:cNvPicPr>
            <a:picLocks noChangeAspect="1" noChangeArrowheads="1"/>
          </p:cNvPicPr>
          <p:nvPr/>
        </p:nvPicPr>
        <p:blipFill>
          <a:blip r:embed="rId4" cstate="print"/>
          <a:srcRect/>
          <a:stretch>
            <a:fillRect/>
          </a:stretch>
        </p:blipFill>
        <p:spPr bwMode="auto">
          <a:xfrm>
            <a:off x="304800" y="3048000"/>
            <a:ext cx="3733800" cy="990600"/>
          </a:xfrm>
          <a:prstGeom prst="rect">
            <a:avLst/>
          </a:prstGeom>
          <a:noFill/>
          <a:ln w="9525">
            <a:solidFill>
              <a:srgbClr val="FF0000"/>
            </a:solidFill>
            <a:miter lim="800000"/>
            <a:headEnd/>
            <a:tailEnd/>
          </a:ln>
        </p:spPr>
      </p:pic>
      <p:pic>
        <p:nvPicPr>
          <p:cNvPr id="10" name="Picture 4"/>
          <p:cNvPicPr>
            <a:picLocks noChangeAspect="1" noChangeArrowheads="1"/>
          </p:cNvPicPr>
          <p:nvPr/>
        </p:nvPicPr>
        <p:blipFill>
          <a:blip r:embed="rId3" cstate="print"/>
          <a:srcRect b="52272"/>
          <a:stretch>
            <a:fillRect/>
          </a:stretch>
        </p:blipFill>
        <p:spPr bwMode="auto">
          <a:xfrm>
            <a:off x="152400" y="990600"/>
            <a:ext cx="6019800" cy="838200"/>
          </a:xfrm>
          <a:prstGeom prst="rect">
            <a:avLst/>
          </a:prstGeom>
          <a:noFill/>
          <a:ln w="9525">
            <a:solidFill>
              <a:srgbClr val="FF0000"/>
            </a:solid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7B8E16AF-1FE1-4FE6-A501-9D85C31F5122}" type="slidenum">
              <a:rPr lang="en-US" smtClean="0"/>
              <a:pPr/>
              <a:t>87</a:t>
            </a:fld>
            <a:endParaRPr lang="en-US"/>
          </a:p>
        </p:txBody>
      </p:sp>
      <p:sp>
        <p:nvSpPr>
          <p:cNvPr id="5" name="Content Placeholder 2"/>
          <p:cNvSpPr>
            <a:spLocks noGrp="1"/>
          </p:cNvSpPr>
          <p:nvPr>
            <p:ph sz="quarter" idx="1"/>
          </p:nvPr>
        </p:nvSpPr>
        <p:spPr>
          <a:xfrm>
            <a:off x="0" y="381000"/>
            <a:ext cx="8229600" cy="685800"/>
          </a:xfrm>
        </p:spPr>
        <p:txBody>
          <a:bodyPr/>
          <a:lstStyle/>
          <a:p>
            <a:r>
              <a:rPr lang="en-US" dirty="0" err="1"/>
              <a:t>Perdew</a:t>
            </a:r>
            <a:r>
              <a:rPr lang="en-US" dirty="0"/>
              <a:t>-Wang 91 (PW91):</a:t>
            </a:r>
          </a:p>
        </p:txBody>
      </p:sp>
      <p:pic>
        <p:nvPicPr>
          <p:cNvPr id="572418" name="Picture 2"/>
          <p:cNvPicPr>
            <a:picLocks noChangeAspect="1" noChangeArrowheads="1"/>
          </p:cNvPicPr>
          <p:nvPr/>
        </p:nvPicPr>
        <p:blipFill>
          <a:blip r:embed="rId2" cstate="print"/>
          <a:srcRect/>
          <a:stretch>
            <a:fillRect/>
          </a:stretch>
        </p:blipFill>
        <p:spPr bwMode="auto">
          <a:xfrm>
            <a:off x="381000" y="914400"/>
            <a:ext cx="5743575" cy="1409700"/>
          </a:xfrm>
          <a:prstGeom prst="rect">
            <a:avLst/>
          </a:prstGeom>
          <a:noFill/>
          <a:ln w="9525">
            <a:solidFill>
              <a:srgbClr val="FF0000"/>
            </a:solidFill>
            <a:miter lim="800000"/>
            <a:headEnd/>
            <a:tailEnd/>
          </a:ln>
        </p:spPr>
      </p:pic>
      <p:pic>
        <p:nvPicPr>
          <p:cNvPr id="572420" name="Picture 4"/>
          <p:cNvPicPr>
            <a:picLocks noChangeAspect="1" noChangeArrowheads="1"/>
          </p:cNvPicPr>
          <p:nvPr/>
        </p:nvPicPr>
        <p:blipFill>
          <a:blip r:embed="rId3" cstate="print"/>
          <a:srcRect/>
          <a:stretch>
            <a:fillRect/>
          </a:stretch>
        </p:blipFill>
        <p:spPr bwMode="auto">
          <a:xfrm>
            <a:off x="228600" y="2514600"/>
            <a:ext cx="5876925" cy="590550"/>
          </a:xfrm>
          <a:prstGeom prst="rect">
            <a:avLst/>
          </a:prstGeom>
          <a:noFill/>
          <a:ln w="9525">
            <a:noFill/>
            <a:miter lim="800000"/>
            <a:headEnd/>
            <a:tailEnd/>
          </a:ln>
        </p:spPr>
      </p:pic>
      <p:pic>
        <p:nvPicPr>
          <p:cNvPr id="572421" name="Picture 5"/>
          <p:cNvPicPr>
            <a:picLocks noChangeAspect="1" noChangeArrowheads="1"/>
          </p:cNvPicPr>
          <p:nvPr/>
        </p:nvPicPr>
        <p:blipFill>
          <a:blip r:embed="rId4" cstate="print"/>
          <a:srcRect/>
          <a:stretch>
            <a:fillRect/>
          </a:stretch>
        </p:blipFill>
        <p:spPr bwMode="auto">
          <a:xfrm>
            <a:off x="3810000" y="3048000"/>
            <a:ext cx="5029200" cy="3623866"/>
          </a:xfrm>
          <a:prstGeom prst="rect">
            <a:avLst/>
          </a:prstGeom>
          <a:noFill/>
          <a:ln w="9525">
            <a:noFill/>
            <a:miter lim="800000"/>
            <a:headEnd/>
            <a:tailEnd/>
          </a:ln>
        </p:spPr>
      </p:pic>
      <p:pic>
        <p:nvPicPr>
          <p:cNvPr id="572419" name="Picture 3"/>
          <p:cNvPicPr>
            <a:picLocks noChangeAspect="1" noChangeArrowheads="1"/>
          </p:cNvPicPr>
          <p:nvPr/>
        </p:nvPicPr>
        <p:blipFill>
          <a:blip r:embed="rId5" cstate="print"/>
          <a:srcRect/>
          <a:stretch>
            <a:fillRect/>
          </a:stretch>
        </p:blipFill>
        <p:spPr bwMode="auto">
          <a:xfrm>
            <a:off x="457200" y="3505200"/>
            <a:ext cx="2990850" cy="676275"/>
          </a:xfrm>
          <a:prstGeom prst="rect">
            <a:avLst/>
          </a:prstGeom>
          <a:noFill/>
          <a:ln w="9525">
            <a:solidFill>
              <a:srgbClr val="FF0000"/>
            </a:solid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PBE (“</a:t>
            </a:r>
            <a:r>
              <a:rPr lang="en-US" i="1" dirty="0"/>
              <a:t>GGA made simple</a:t>
            </a:r>
            <a:r>
              <a:rPr lang="en-US" dirty="0"/>
              <a:t>”)</a:t>
            </a:r>
          </a:p>
        </p:txBody>
      </p:sp>
      <p:sp>
        <p:nvSpPr>
          <p:cNvPr id="4" name="Slide Number Placeholder 3"/>
          <p:cNvSpPr>
            <a:spLocks noGrp="1"/>
          </p:cNvSpPr>
          <p:nvPr>
            <p:ph type="sldNum" sz="quarter" idx="15"/>
          </p:nvPr>
        </p:nvSpPr>
        <p:spPr/>
        <p:txBody>
          <a:bodyPr/>
          <a:lstStyle/>
          <a:p>
            <a:fld id="{7B8E16AF-1FE1-4FE6-A501-9D85C31F5122}" type="slidenum">
              <a:rPr lang="en-US" smtClean="0"/>
              <a:pPr/>
              <a:t>88</a:t>
            </a:fld>
            <a:endParaRPr lang="en-US"/>
          </a:p>
        </p:txBody>
      </p:sp>
      <p:pic>
        <p:nvPicPr>
          <p:cNvPr id="577538" name="Picture 2"/>
          <p:cNvPicPr>
            <a:picLocks noChangeAspect="1" noChangeArrowheads="1"/>
          </p:cNvPicPr>
          <p:nvPr/>
        </p:nvPicPr>
        <p:blipFill>
          <a:blip r:embed="rId2" cstate="print"/>
          <a:srcRect/>
          <a:stretch>
            <a:fillRect/>
          </a:stretch>
        </p:blipFill>
        <p:spPr bwMode="auto">
          <a:xfrm>
            <a:off x="914400" y="1981200"/>
            <a:ext cx="4953000" cy="782696"/>
          </a:xfrm>
          <a:prstGeom prst="rect">
            <a:avLst/>
          </a:prstGeom>
          <a:noFill/>
          <a:ln w="9525">
            <a:solidFill>
              <a:srgbClr val="FF0000"/>
            </a:solidFill>
            <a:miter lim="800000"/>
            <a:headEnd/>
            <a:tailEnd/>
          </a:ln>
        </p:spPr>
      </p:pic>
      <p:pic>
        <p:nvPicPr>
          <p:cNvPr id="577539" name="Picture 3"/>
          <p:cNvPicPr>
            <a:picLocks noChangeAspect="1" noChangeArrowheads="1"/>
          </p:cNvPicPr>
          <p:nvPr/>
        </p:nvPicPr>
        <p:blipFill>
          <a:blip r:embed="rId3" cstate="print"/>
          <a:srcRect/>
          <a:stretch>
            <a:fillRect/>
          </a:stretch>
        </p:blipFill>
        <p:spPr bwMode="auto">
          <a:xfrm>
            <a:off x="1066800" y="2895600"/>
            <a:ext cx="4600575" cy="704850"/>
          </a:xfrm>
          <a:prstGeom prst="rect">
            <a:avLst/>
          </a:prstGeom>
          <a:noFill/>
          <a:ln w="9525">
            <a:noFill/>
            <a:miter lim="800000"/>
            <a:headEnd/>
            <a:tailEnd/>
          </a:ln>
        </p:spPr>
      </p:pic>
      <p:pic>
        <p:nvPicPr>
          <p:cNvPr id="577540" name="Picture 4"/>
          <p:cNvPicPr>
            <a:picLocks noChangeAspect="1" noChangeArrowheads="1"/>
          </p:cNvPicPr>
          <p:nvPr/>
        </p:nvPicPr>
        <p:blipFill>
          <a:blip r:embed="rId4" cstate="print"/>
          <a:srcRect/>
          <a:stretch>
            <a:fillRect/>
          </a:stretch>
        </p:blipFill>
        <p:spPr bwMode="auto">
          <a:xfrm>
            <a:off x="1219200" y="3581400"/>
            <a:ext cx="2990850" cy="781050"/>
          </a:xfrm>
          <a:prstGeom prst="rect">
            <a:avLst/>
          </a:prstGeom>
          <a:noFill/>
          <a:ln w="9525">
            <a:noFill/>
            <a:miter lim="800000"/>
            <a:headEnd/>
            <a:tailEnd/>
          </a:ln>
        </p:spPr>
      </p:pic>
      <p:pic>
        <p:nvPicPr>
          <p:cNvPr id="577541" name="Picture 5"/>
          <p:cNvPicPr>
            <a:picLocks noChangeAspect="1" noChangeArrowheads="1"/>
          </p:cNvPicPr>
          <p:nvPr/>
        </p:nvPicPr>
        <p:blipFill>
          <a:blip r:embed="rId5" cstate="print"/>
          <a:srcRect/>
          <a:stretch>
            <a:fillRect/>
          </a:stretch>
        </p:blipFill>
        <p:spPr bwMode="auto">
          <a:xfrm>
            <a:off x="1143000" y="4572000"/>
            <a:ext cx="3876675" cy="590550"/>
          </a:xfrm>
          <a:prstGeom prst="rect">
            <a:avLst/>
          </a:prstGeom>
          <a:noFill/>
          <a:ln w="9525">
            <a:solidFill>
              <a:srgbClr val="FF0000"/>
            </a:solidFill>
            <a:miter lim="800000"/>
            <a:headEnd/>
            <a:tailEnd/>
          </a:ln>
        </p:spPr>
      </p:pic>
      <p:pic>
        <p:nvPicPr>
          <p:cNvPr id="577542" name="Picture 6"/>
          <p:cNvPicPr>
            <a:picLocks noChangeAspect="1" noChangeArrowheads="1"/>
          </p:cNvPicPr>
          <p:nvPr/>
        </p:nvPicPr>
        <p:blipFill>
          <a:blip r:embed="rId6" cstate="print"/>
          <a:srcRect b="42169"/>
          <a:stretch>
            <a:fillRect/>
          </a:stretch>
        </p:blipFill>
        <p:spPr bwMode="auto">
          <a:xfrm>
            <a:off x="1219200" y="5257800"/>
            <a:ext cx="4648200" cy="1371600"/>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7B8E16AF-1FE1-4FE6-A501-9D85C31F5122}" type="slidenum">
              <a:rPr lang="en-US" smtClean="0"/>
              <a:pPr/>
              <a:t>89</a:t>
            </a:fld>
            <a:endParaRPr lang="en-US"/>
          </a:p>
        </p:txBody>
      </p:sp>
      <p:pic>
        <p:nvPicPr>
          <p:cNvPr id="577538" name="Picture 2"/>
          <p:cNvPicPr>
            <a:picLocks noChangeAspect="1" noChangeArrowheads="1"/>
          </p:cNvPicPr>
          <p:nvPr/>
        </p:nvPicPr>
        <p:blipFill>
          <a:blip r:embed="rId2" cstate="print"/>
          <a:srcRect/>
          <a:stretch>
            <a:fillRect/>
          </a:stretch>
        </p:blipFill>
        <p:spPr bwMode="auto">
          <a:xfrm>
            <a:off x="304800" y="381000"/>
            <a:ext cx="8398934" cy="2362200"/>
          </a:xfrm>
          <a:prstGeom prst="rect">
            <a:avLst/>
          </a:prstGeom>
          <a:noFill/>
          <a:ln w="9525">
            <a:noFill/>
            <a:miter lim="800000"/>
            <a:headEnd/>
            <a:tailEnd/>
          </a:ln>
        </p:spPr>
      </p:pic>
      <p:pic>
        <p:nvPicPr>
          <p:cNvPr id="577539" name="Picture 3"/>
          <p:cNvPicPr>
            <a:picLocks noChangeAspect="1" noChangeArrowheads="1"/>
          </p:cNvPicPr>
          <p:nvPr/>
        </p:nvPicPr>
        <p:blipFill>
          <a:blip r:embed="rId3" cstate="print"/>
          <a:srcRect/>
          <a:stretch>
            <a:fillRect/>
          </a:stretch>
        </p:blipFill>
        <p:spPr bwMode="auto">
          <a:xfrm>
            <a:off x="304800" y="3581400"/>
            <a:ext cx="7071921" cy="23622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219200"/>
            <a:ext cx="8839200" cy="5254752"/>
          </a:xfrm>
        </p:spPr>
        <p:txBody>
          <a:bodyPr/>
          <a:lstStyle/>
          <a:p>
            <a:r>
              <a:rPr lang="en-US" dirty="0"/>
              <a:t>In quantum mechanics, the </a:t>
            </a:r>
            <a:r>
              <a:rPr lang="en-US" b="1" dirty="0"/>
              <a:t>Hamiltonian</a:t>
            </a:r>
            <a:r>
              <a:rPr lang="en-US" dirty="0"/>
              <a:t> is the operator corresponding to the total energy of the system. It is usually denoted by </a:t>
            </a:r>
            <a:r>
              <a:rPr lang="en-US" i="1" dirty="0"/>
              <a:t>H.</a:t>
            </a:r>
          </a:p>
          <a:p>
            <a:r>
              <a:rPr lang="en-US" dirty="0"/>
              <a:t>The Hamiltonian is the sum of the kinetic energies of all the particles, plus the potential energy of the particles associated with the system.</a:t>
            </a:r>
          </a:p>
        </p:txBody>
      </p:sp>
      <p:sp>
        <p:nvSpPr>
          <p:cNvPr id="4" name="Slide Number Placeholder 3"/>
          <p:cNvSpPr>
            <a:spLocks noGrp="1"/>
          </p:cNvSpPr>
          <p:nvPr>
            <p:ph type="sldNum" sz="quarter" idx="15"/>
          </p:nvPr>
        </p:nvSpPr>
        <p:spPr/>
        <p:txBody>
          <a:bodyPr/>
          <a:lstStyle/>
          <a:p>
            <a:fld id="{7B8E16AF-1FE1-4FE6-A501-9D85C31F5122}" type="slidenum">
              <a:rPr lang="en-US" smtClean="0"/>
              <a:pPr/>
              <a:t>9</a:t>
            </a:fld>
            <a:endParaRPr lang="en-US"/>
          </a:p>
        </p:txBody>
      </p:sp>
      <p:sp>
        <p:nvSpPr>
          <p:cNvPr id="5" name="Title 1"/>
          <p:cNvSpPr txBox="1">
            <a:spLocks/>
          </p:cNvSpPr>
          <p:nvPr/>
        </p:nvSpPr>
        <p:spPr>
          <a:xfrm>
            <a:off x="457200" y="228600"/>
            <a:ext cx="3886200" cy="731838"/>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000" cap="small" dirty="0">
                <a:solidFill>
                  <a:schemeClr val="tx2"/>
                </a:solidFill>
                <a:latin typeface="+mj-lt"/>
                <a:ea typeface="+mj-ea"/>
                <a:cs typeface="+mj-cs"/>
              </a:rPr>
              <a:t>HAMILTONIAN</a:t>
            </a:r>
          </a:p>
        </p:txBody>
      </p:sp>
      <p:pic>
        <p:nvPicPr>
          <p:cNvPr id="607234" name="Picture 2"/>
          <p:cNvPicPr>
            <a:picLocks noChangeAspect="1" noChangeArrowheads="1"/>
          </p:cNvPicPr>
          <p:nvPr/>
        </p:nvPicPr>
        <p:blipFill>
          <a:blip r:embed="rId2" cstate="print"/>
          <a:srcRect/>
          <a:stretch>
            <a:fillRect/>
          </a:stretch>
        </p:blipFill>
        <p:spPr bwMode="auto">
          <a:xfrm>
            <a:off x="3581400" y="3962400"/>
            <a:ext cx="1647825" cy="504825"/>
          </a:xfrm>
          <a:prstGeom prst="rect">
            <a:avLst/>
          </a:prstGeom>
          <a:noFill/>
          <a:ln w="9525">
            <a:noFill/>
            <a:miter lim="800000"/>
            <a:headEnd/>
            <a:tailEnd/>
          </a:ln>
        </p:spPr>
      </p:pic>
      <p:pic>
        <p:nvPicPr>
          <p:cNvPr id="607235" name="Picture 3"/>
          <p:cNvPicPr>
            <a:picLocks noChangeAspect="1" noChangeArrowheads="1"/>
          </p:cNvPicPr>
          <p:nvPr/>
        </p:nvPicPr>
        <p:blipFill>
          <a:blip r:embed="rId3" cstate="print"/>
          <a:srcRect/>
          <a:stretch>
            <a:fillRect/>
          </a:stretch>
        </p:blipFill>
        <p:spPr bwMode="auto">
          <a:xfrm>
            <a:off x="2971800" y="4876800"/>
            <a:ext cx="3095625" cy="876300"/>
          </a:xfrm>
          <a:prstGeom prst="rect">
            <a:avLst/>
          </a:prstGeom>
          <a:solidFill>
            <a:schemeClr val="accent1"/>
          </a:solid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7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7B8E16AF-1FE1-4FE6-A501-9D85C31F5122}" type="slidenum">
              <a:rPr lang="en-US" smtClean="0"/>
              <a:pPr/>
              <a:t>90</a:t>
            </a:fld>
            <a:endParaRPr lang="en-US"/>
          </a:p>
        </p:txBody>
      </p:sp>
      <p:sp>
        <p:nvSpPr>
          <p:cNvPr id="5" name="Content Placeholder 2"/>
          <p:cNvSpPr>
            <a:spLocks noGrp="1"/>
          </p:cNvSpPr>
          <p:nvPr>
            <p:ph sz="quarter" idx="1"/>
          </p:nvPr>
        </p:nvSpPr>
        <p:spPr/>
        <p:txBody>
          <a:bodyPr>
            <a:noAutofit/>
          </a:bodyPr>
          <a:lstStyle/>
          <a:p>
            <a:r>
              <a:rPr lang="en-US" sz="2000" dirty="0"/>
              <a:t>The general trends of GGAs concerning improvements over the LDA are the following:</a:t>
            </a:r>
          </a:p>
          <a:p>
            <a:pPr lvl="1"/>
            <a:r>
              <a:rPr lang="en-US" sz="1800" dirty="0"/>
              <a:t>They improve binding energies and also atomic energies.</a:t>
            </a:r>
          </a:p>
          <a:p>
            <a:pPr lvl="1"/>
            <a:r>
              <a:rPr lang="en-US" sz="1800" dirty="0"/>
              <a:t>They improve bond lengths and angles.</a:t>
            </a:r>
          </a:p>
          <a:p>
            <a:pPr lvl="1"/>
            <a:r>
              <a:rPr lang="en-US" sz="1800" dirty="0"/>
              <a:t>They improve </a:t>
            </a:r>
            <a:r>
              <a:rPr lang="en-US" sz="1800" dirty="0" err="1"/>
              <a:t>energetics</a:t>
            </a:r>
            <a:r>
              <a:rPr lang="en-US" sz="1800" dirty="0"/>
              <a:t>, geometries and dynamical properties of hydrogen bonded systems.</a:t>
            </a:r>
          </a:p>
          <a:p>
            <a:pPr lvl="1"/>
            <a:r>
              <a:rPr lang="en-US" sz="1800" dirty="0"/>
              <a:t>Lattice constants of noble metals (Ag, Au, Pt) are overestimated. The LDA values are very close to experiment, and thus any modification can only worsen them.</a:t>
            </a:r>
          </a:p>
          <a:p>
            <a:pPr lvl="1"/>
            <a:r>
              <a:rPr lang="en-US" sz="1800" dirty="0"/>
              <a:t>There is some improvement for the gap, but it is not substantial. </a:t>
            </a:r>
          </a:p>
          <a:p>
            <a:pPr lvl="1"/>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470E-175F-3B49-B91B-373715A5C6AC}"/>
              </a:ext>
            </a:extLst>
          </p:cNvPr>
          <p:cNvSpPr>
            <a:spLocks noGrp="1"/>
          </p:cNvSpPr>
          <p:nvPr>
            <p:ph type="title"/>
          </p:nvPr>
        </p:nvSpPr>
        <p:spPr>
          <a:xfrm>
            <a:off x="5638800" y="5089956"/>
            <a:ext cx="2971800" cy="1143000"/>
          </a:xfrm>
        </p:spPr>
        <p:txBody>
          <a:bodyPr/>
          <a:lstStyle/>
          <a:p>
            <a:pPr algn="ctr"/>
            <a:r>
              <a:rPr lang="en-US" dirty="0"/>
              <a:t>Thank you</a:t>
            </a:r>
          </a:p>
        </p:txBody>
      </p:sp>
      <p:sp>
        <p:nvSpPr>
          <p:cNvPr id="4" name="Slide Number Placeholder 3">
            <a:extLst>
              <a:ext uri="{FF2B5EF4-FFF2-40B4-BE49-F238E27FC236}">
                <a16:creationId xmlns:a16="http://schemas.microsoft.com/office/drawing/2014/main" id="{71DE2E63-50F9-8E4D-A378-62DC6E22AACE}"/>
              </a:ext>
            </a:extLst>
          </p:cNvPr>
          <p:cNvSpPr>
            <a:spLocks noGrp="1"/>
          </p:cNvSpPr>
          <p:nvPr>
            <p:ph type="sldNum" sz="quarter" idx="15"/>
          </p:nvPr>
        </p:nvSpPr>
        <p:spPr/>
        <p:txBody>
          <a:bodyPr/>
          <a:lstStyle/>
          <a:p>
            <a:fld id="{7B8E16AF-1FE1-4FE6-A501-9D85C31F5122}" type="slidenum">
              <a:rPr lang="en-US" smtClean="0"/>
              <a:pPr/>
              <a:t>91</a:t>
            </a:fld>
            <a:endParaRPr lang="en-US"/>
          </a:p>
        </p:txBody>
      </p:sp>
    </p:spTree>
    <p:extLst>
      <p:ext uri="{BB962C8B-B14F-4D97-AF65-F5344CB8AC3E}">
        <p14:creationId xmlns:p14="http://schemas.microsoft.com/office/powerpoint/2010/main" val="2740292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19126</TotalTime>
  <Words>3684</Words>
  <Application>Microsoft Macintosh PowerPoint</Application>
  <PresentationFormat>On-screen Show (4:3)</PresentationFormat>
  <Paragraphs>598</Paragraphs>
  <Slides>91</Slides>
  <Notes>40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02" baseType="lpstr">
      <vt:lpstr>Arial</vt:lpstr>
      <vt:lpstr>Calibri</vt:lpstr>
      <vt:lpstr>Cambria Math</vt:lpstr>
      <vt:lpstr>Century Schoolbook</vt:lpstr>
      <vt:lpstr>Courier New</vt:lpstr>
      <vt:lpstr>Symbol</vt:lpstr>
      <vt:lpstr>Times New Roman</vt:lpstr>
      <vt:lpstr>Wingdings</vt:lpstr>
      <vt:lpstr>Wingdings 2</vt:lpstr>
      <vt:lpstr>Oriel</vt:lpstr>
      <vt:lpstr>Equation</vt:lpstr>
      <vt:lpstr>Density Functional Theory</vt:lpstr>
      <vt:lpstr>Outline</vt:lpstr>
      <vt:lpstr>ZEN and THE ART of DRIVING !!!</vt:lpstr>
      <vt:lpstr>PowerPoint Presentation</vt:lpstr>
      <vt:lpstr>WAVE FUNCTION</vt:lpstr>
      <vt:lpstr>PowerPoint Presentation</vt:lpstr>
      <vt:lpstr>PowerPoint Presentation</vt:lpstr>
      <vt:lpstr>PowerPoint Presentation</vt:lpstr>
      <vt:lpstr>PowerPoint Presentation</vt:lpstr>
      <vt:lpstr>PowerPoint Presentation</vt:lpstr>
      <vt:lpstr>Background</vt:lpstr>
      <vt:lpstr>The Born-Oppenheimer Approximation</vt:lpstr>
      <vt:lpstr>Atomic Unit</vt:lpstr>
      <vt:lpstr>Atomic Unit</vt:lpstr>
      <vt:lpstr>Atomic Unit</vt:lpstr>
      <vt:lpstr>An Ode to A Flower: Feynman</vt:lpstr>
      <vt:lpstr>Schrodinger Equation</vt:lpstr>
      <vt:lpstr>PowerPoint Presentation</vt:lpstr>
      <vt:lpstr>Indistinguishability of electrons</vt:lpstr>
      <vt:lpstr>Slater Determinant</vt:lpstr>
      <vt:lpstr>Expectation values</vt:lpstr>
      <vt:lpstr>Hartree-Fock approximation</vt:lpstr>
      <vt:lpstr>Variational Principle</vt:lpstr>
      <vt:lpstr>Density functional theory</vt:lpstr>
      <vt:lpstr>Functions and Functionals</vt:lpstr>
      <vt:lpstr>Thomas-Fermi model</vt:lpstr>
      <vt:lpstr>PowerPoint Presentation</vt:lpstr>
      <vt:lpstr>PowerPoint Presentation</vt:lpstr>
      <vt:lpstr>What’s in Name?</vt:lpstr>
      <vt:lpstr>Density functional theory</vt:lpstr>
      <vt:lpstr>external potential</vt:lpstr>
      <vt:lpstr>PowerPoint Presentation</vt:lpstr>
      <vt:lpstr>Density functional theory</vt:lpstr>
      <vt:lpstr>Density functional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Density Approximation (LDA)</vt:lpstr>
      <vt:lpstr>Local Density Approximation</vt:lpstr>
      <vt:lpstr>Local Density Approximation</vt:lpstr>
      <vt:lpstr>Local Density Approximation</vt:lpstr>
      <vt:lpstr>Local Density Approximation</vt:lpstr>
      <vt:lpstr>LDA</vt:lpstr>
      <vt:lpstr>Uniform electron density</vt:lpstr>
      <vt:lpstr>Uniform electron density</vt:lpstr>
      <vt:lpstr>Uniform electron density</vt:lpstr>
      <vt:lpstr>Uniform electron density</vt:lpstr>
      <vt:lpstr>Uniform electron density</vt:lpstr>
      <vt:lpstr>Uniform electron density</vt:lpstr>
      <vt:lpstr>Exchange energy functional</vt:lpstr>
      <vt:lpstr>PowerPoint Presentation</vt:lpstr>
      <vt:lpstr>PowerPoint Presentation</vt:lpstr>
      <vt:lpstr>PowerPoint Presentation</vt:lpstr>
      <vt:lpstr>DFT beyond lda</vt:lpstr>
      <vt:lpstr>Gradient Expansion</vt:lpstr>
      <vt:lpstr>Back to LDA !</vt:lpstr>
      <vt:lpstr> Exchange-Correlation Hole</vt:lpstr>
      <vt:lpstr>Exchange-Correlation Hole</vt:lpstr>
      <vt:lpstr>Exchange-Correlation Hole</vt:lpstr>
      <vt:lpstr>Exchange-Correlation Hole</vt:lpstr>
      <vt:lpstr>Exchange-Correlation Hole</vt:lpstr>
      <vt:lpstr>Exchange-Correlation Hole</vt:lpstr>
      <vt:lpstr>Exchange-Correlation Hole</vt:lpstr>
      <vt:lpstr>Exchange-Correlation Hole</vt:lpstr>
      <vt:lpstr>PowerPoint Presentation</vt:lpstr>
      <vt:lpstr>exc in terms of XC hole</vt:lpstr>
      <vt:lpstr>exc in terms of XC hole</vt:lpstr>
      <vt:lpstr>exc in terms of XC hole</vt:lpstr>
      <vt:lpstr>exc in terms of XC hole</vt:lpstr>
      <vt:lpstr>exc in terms of XC hole</vt:lpstr>
      <vt:lpstr>exc in terms of XC hole</vt:lpstr>
      <vt:lpstr>exc in terms of XC hole</vt:lpstr>
      <vt:lpstr>PowerPoint Presentation</vt:lpstr>
      <vt:lpstr>GEA</vt:lpstr>
      <vt:lpstr>PowerPoint Presentation</vt:lpstr>
      <vt:lpstr>Generalized Gradient Approximation</vt:lpstr>
      <vt:lpstr>PowerPoint Presentation</vt:lpstr>
      <vt:lpstr>PowerPoint Presentation</vt:lpstr>
      <vt:lpstr>PowerPoint Presentation</vt:lpstr>
      <vt:lpstr>PowerPoint Presentation</vt:lpstr>
      <vt:lpstr>PowerPoint Presentation</vt:lpstr>
      <vt:lpstr>PowerPoint Presentation</vt:lpstr>
      <vt:lpstr>PBE (“GGA made simple”)</vt:lpstr>
      <vt:lpstr>PowerPoint Presentation</vt:lpstr>
      <vt:lpstr>PowerPoint Presentation</vt:lpstr>
      <vt:lpstr>Thank you</vt:lpstr>
    </vt:vector>
  </TitlesOfParts>
  <Company>University of Texas at Arlington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Density Approximation</dc:title>
  <dc:creator>kxa2166</dc:creator>
  <cp:lastModifiedBy>Microsoft Office User</cp:lastModifiedBy>
  <cp:revision>401</cp:revision>
  <dcterms:created xsi:type="dcterms:W3CDTF">2009-10-15T22:42:54Z</dcterms:created>
  <dcterms:modified xsi:type="dcterms:W3CDTF">2019-11-28T15:06:25Z</dcterms:modified>
</cp:coreProperties>
</file>